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0" name="Shape 130"/>
          <p:cNvSpPr/>
          <p:nvPr>
            <p:ph type="sldImg"/>
          </p:nvPr>
        </p:nvSpPr>
        <p:spPr>
          <a:xfrm>
            <a:off x="1143000" y="685800"/>
            <a:ext cx="4572000" cy="3429000"/>
          </a:xfrm>
          <a:prstGeom prst="rect">
            <a:avLst/>
          </a:prstGeom>
        </p:spPr>
        <p:txBody>
          <a:bodyPr/>
          <a:lstStyle/>
          <a:p>
            <a:pPr/>
          </a:p>
        </p:txBody>
      </p:sp>
      <p:sp>
        <p:nvSpPr>
          <p:cNvPr id="131" name="Shape 13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_AND_BODY">
    <p:spTree>
      <p:nvGrpSpPr>
        <p:cNvPr id="1" name=""/>
        <p:cNvGrpSpPr/>
        <p:nvPr/>
      </p:nvGrpSpPr>
      <p:grpSpPr>
        <a:xfrm>
          <a:off x="0" y="0"/>
          <a:ext cx="0" cy="0"/>
          <a:chOff x="0" y="0"/>
          <a:chExt cx="0" cy="0"/>
        </a:xfrm>
      </p:grpSpPr>
      <p:sp>
        <p:nvSpPr>
          <p:cNvPr id="11" name="Title Text"/>
          <p:cNvSpPr txBox="1"/>
          <p:nvPr>
            <p:ph type="title"/>
          </p:nvPr>
        </p:nvSpPr>
        <p:spPr>
          <a:prstGeom prst="rect">
            <a:avLst/>
          </a:prstGeom>
        </p:spPr>
        <p:txBody>
          <a:bodyPr/>
          <a:lstStyle/>
          <a:p>
            <a:pPr/>
            <a:r>
              <a:t>Title Text</a:t>
            </a:r>
          </a:p>
        </p:txBody>
      </p:sp>
      <p:sp>
        <p:nvSpPr>
          <p:cNvPr id="1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OVER_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sz="half" idx="1"/>
          </p:nvPr>
        </p:nvSpPr>
        <p:spPr>
          <a:xfrm>
            <a:off x="457200" y="1600200"/>
            <a:ext cx="8229242" cy="215856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97" name="Google Shape;48;p30"/>
          <p:cNvSpPr txBox="1"/>
          <p:nvPr>
            <p:ph type="body" sz="half" idx="21"/>
          </p:nvPr>
        </p:nvSpPr>
        <p:spPr>
          <a:xfrm>
            <a:off x="457199" y="3964320"/>
            <a:ext cx="8229242" cy="2158560"/>
          </a:xfrm>
          <a:prstGeom prst="rect">
            <a:avLst/>
          </a:prstGeom>
        </p:spPr>
        <p:txBody>
          <a:bodyPr anchor="t"/>
          <a:lstStyle/>
          <a:p>
            <a:pP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UR_OBJECTS">
    <p:spTree>
      <p:nvGrpSpPr>
        <p:cNvPr id="1" name=""/>
        <p:cNvGrpSpPr/>
        <p:nvPr/>
      </p:nvGrpSpPr>
      <p:grpSpPr>
        <a:xfrm>
          <a:off x="0" y="0"/>
          <a:ext cx="0" cy="0"/>
          <a:chOff x="0" y="0"/>
          <a:chExt cx="0" cy="0"/>
        </a:xfrm>
      </p:grpSpPr>
      <p:sp>
        <p:nvSpPr>
          <p:cNvPr id="105" name="Title Text"/>
          <p:cNvSpPr txBox="1"/>
          <p:nvPr>
            <p:ph type="title"/>
          </p:nvPr>
        </p:nvSpPr>
        <p:spPr>
          <a:prstGeom prst="rect">
            <a:avLst/>
          </a:prstGeom>
        </p:spPr>
        <p:txBody>
          <a:bodyPr/>
          <a:lstStyle/>
          <a:p>
            <a:pPr/>
            <a:r>
              <a:t>Title Text</a:t>
            </a:r>
          </a:p>
        </p:txBody>
      </p:sp>
      <p:sp>
        <p:nvSpPr>
          <p:cNvPr id="106" name="Body Level One…"/>
          <p:cNvSpPr txBox="1"/>
          <p:nvPr>
            <p:ph type="body" sz="quarter" idx="1"/>
          </p:nvPr>
        </p:nvSpPr>
        <p:spPr>
          <a:xfrm>
            <a:off x="457200" y="1600200"/>
            <a:ext cx="4015800" cy="215856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107" name="Google Shape;52;p31"/>
          <p:cNvSpPr txBox="1"/>
          <p:nvPr>
            <p:ph type="body" sz="quarter" idx="21"/>
          </p:nvPr>
        </p:nvSpPr>
        <p:spPr>
          <a:xfrm>
            <a:off x="4674239" y="1600200"/>
            <a:ext cx="4015800" cy="2158560"/>
          </a:xfrm>
          <a:prstGeom prst="rect">
            <a:avLst/>
          </a:prstGeom>
        </p:spPr>
        <p:txBody>
          <a:bodyPr anchor="t"/>
          <a:lstStyle/>
          <a:p>
            <a:pPr/>
          </a:p>
        </p:txBody>
      </p:sp>
      <p:sp>
        <p:nvSpPr>
          <p:cNvPr id="108" name="Google Shape;53;p31"/>
          <p:cNvSpPr txBox="1"/>
          <p:nvPr>
            <p:ph type="body" sz="quarter" idx="22"/>
          </p:nvPr>
        </p:nvSpPr>
        <p:spPr>
          <a:xfrm>
            <a:off x="457196" y="3964320"/>
            <a:ext cx="4015806" cy="2158560"/>
          </a:xfrm>
          <a:prstGeom prst="rect">
            <a:avLst/>
          </a:prstGeom>
        </p:spPr>
        <p:txBody>
          <a:bodyPr anchor="t"/>
          <a:lstStyle/>
          <a:p>
            <a:pPr/>
          </a:p>
        </p:txBody>
      </p:sp>
      <p:sp>
        <p:nvSpPr>
          <p:cNvPr id="109" name="Google Shape;54;p31"/>
          <p:cNvSpPr txBox="1"/>
          <p:nvPr>
            <p:ph type="body" sz="quarter" idx="23"/>
          </p:nvPr>
        </p:nvSpPr>
        <p:spPr>
          <a:xfrm>
            <a:off x="4674239" y="3964320"/>
            <a:ext cx="4015800" cy="2158560"/>
          </a:xfrm>
          <a:prstGeom prst="rect">
            <a:avLst/>
          </a:prstGeom>
        </p:spPr>
        <p:txBody>
          <a:bodyPr anchor="t"/>
          <a:lstStyle/>
          <a:p>
            <a:pPr/>
          </a:p>
        </p:txBody>
      </p:sp>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6 Content">
    <p:spTree>
      <p:nvGrpSpPr>
        <p:cNvPr id="1" name=""/>
        <p:cNvGrpSpPr/>
        <p:nvPr/>
      </p:nvGrpSpPr>
      <p:grpSpPr>
        <a:xfrm>
          <a:off x="0" y="0"/>
          <a:ext cx="0" cy="0"/>
          <a:chOff x="0" y="0"/>
          <a:chExt cx="0" cy="0"/>
        </a:xfrm>
      </p:grpSpPr>
      <p:sp>
        <p:nvSpPr>
          <p:cNvPr id="117" name="Title Text"/>
          <p:cNvSpPr txBox="1"/>
          <p:nvPr>
            <p:ph type="title"/>
          </p:nvPr>
        </p:nvSpPr>
        <p:spPr>
          <a:prstGeom prst="rect">
            <a:avLst/>
          </a:prstGeom>
        </p:spPr>
        <p:txBody>
          <a:bodyPr/>
          <a:lstStyle/>
          <a:p>
            <a:pPr/>
            <a:r>
              <a:t>Title Text</a:t>
            </a:r>
          </a:p>
        </p:txBody>
      </p:sp>
      <p:sp>
        <p:nvSpPr>
          <p:cNvPr id="118" name="Body Level One…"/>
          <p:cNvSpPr txBox="1"/>
          <p:nvPr>
            <p:ph type="body" sz="quarter" idx="1"/>
          </p:nvPr>
        </p:nvSpPr>
        <p:spPr>
          <a:xfrm>
            <a:off x="457200" y="1600200"/>
            <a:ext cx="2649603" cy="215856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119" name="Google Shape;58;p32"/>
          <p:cNvSpPr txBox="1"/>
          <p:nvPr>
            <p:ph type="body" sz="quarter" idx="21"/>
          </p:nvPr>
        </p:nvSpPr>
        <p:spPr>
          <a:xfrm>
            <a:off x="3239640" y="1600200"/>
            <a:ext cx="2649604" cy="2158560"/>
          </a:xfrm>
          <a:prstGeom prst="rect">
            <a:avLst/>
          </a:prstGeom>
        </p:spPr>
        <p:txBody>
          <a:bodyPr anchor="t"/>
          <a:lstStyle/>
          <a:p>
            <a:pPr/>
          </a:p>
        </p:txBody>
      </p:sp>
      <p:sp>
        <p:nvSpPr>
          <p:cNvPr id="120" name="Google Shape;59;p32"/>
          <p:cNvSpPr txBox="1"/>
          <p:nvPr>
            <p:ph type="body" sz="quarter" idx="22"/>
          </p:nvPr>
        </p:nvSpPr>
        <p:spPr>
          <a:xfrm>
            <a:off x="6022080" y="1600200"/>
            <a:ext cx="2649604" cy="2158560"/>
          </a:xfrm>
          <a:prstGeom prst="rect">
            <a:avLst/>
          </a:prstGeom>
        </p:spPr>
        <p:txBody>
          <a:bodyPr anchor="t"/>
          <a:lstStyle/>
          <a:p>
            <a:pPr/>
          </a:p>
        </p:txBody>
      </p:sp>
      <p:sp>
        <p:nvSpPr>
          <p:cNvPr id="121" name="Google Shape;60;p32"/>
          <p:cNvSpPr txBox="1"/>
          <p:nvPr>
            <p:ph type="body" sz="quarter" idx="23"/>
          </p:nvPr>
        </p:nvSpPr>
        <p:spPr>
          <a:xfrm>
            <a:off x="457198" y="3964320"/>
            <a:ext cx="2649604" cy="2158560"/>
          </a:xfrm>
          <a:prstGeom prst="rect">
            <a:avLst/>
          </a:prstGeom>
        </p:spPr>
        <p:txBody>
          <a:bodyPr anchor="t"/>
          <a:lstStyle/>
          <a:p>
            <a:pPr/>
          </a:p>
        </p:txBody>
      </p:sp>
      <p:sp>
        <p:nvSpPr>
          <p:cNvPr id="122" name="Google Shape;61;p32"/>
          <p:cNvSpPr txBox="1"/>
          <p:nvPr>
            <p:ph type="body" sz="quarter" idx="24"/>
          </p:nvPr>
        </p:nvSpPr>
        <p:spPr>
          <a:xfrm>
            <a:off x="3239640" y="3964320"/>
            <a:ext cx="2649604" cy="2158560"/>
          </a:xfrm>
          <a:prstGeom prst="rect">
            <a:avLst/>
          </a:prstGeom>
        </p:spPr>
        <p:txBody>
          <a:bodyPr anchor="t"/>
          <a:lstStyle/>
          <a:p>
            <a:pPr/>
          </a:p>
        </p:txBody>
      </p:sp>
      <p:sp>
        <p:nvSpPr>
          <p:cNvPr id="123" name="Google Shape;62;p32"/>
          <p:cNvSpPr txBox="1"/>
          <p:nvPr>
            <p:ph type="body" sz="quarter" idx="25"/>
          </p:nvPr>
        </p:nvSpPr>
        <p:spPr>
          <a:xfrm>
            <a:off x="6022080" y="3964320"/>
            <a:ext cx="2649604" cy="2158560"/>
          </a:xfrm>
          <a:prstGeom prst="rect">
            <a:avLst/>
          </a:prstGeom>
        </p:spPr>
        <p:txBody>
          <a:bodyPr anchor="t"/>
          <a:lstStyle/>
          <a:p>
            <a:pP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27" name="Title Text"/>
          <p:cNvSpPr txBox="1"/>
          <p:nvPr>
            <p:ph type="title"/>
          </p:nvPr>
        </p:nvSpPr>
        <p:spPr>
          <a:prstGeom prst="rect">
            <a:avLst/>
          </a:prstGeom>
        </p:spPr>
        <p:txBody>
          <a:bodyPr/>
          <a:lstStyle/>
          <a:p>
            <a:pPr/>
            <a:r>
              <a:t>Title Text</a:t>
            </a:r>
          </a:p>
        </p:txBody>
      </p:sp>
      <p:sp>
        <p:nvSpPr>
          <p:cNvPr id="28" name="Body Level One…"/>
          <p:cNvSpPr txBox="1"/>
          <p:nvPr>
            <p:ph type="body" idx="1"/>
          </p:nvPr>
        </p:nvSpPr>
        <p:spPr>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sz="half" idx="1"/>
          </p:nvPr>
        </p:nvSpPr>
        <p:spPr>
          <a:xfrm>
            <a:off x="457200" y="1600200"/>
            <a:ext cx="4015800" cy="452556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38" name="Google Shape;25;p24"/>
          <p:cNvSpPr txBox="1"/>
          <p:nvPr>
            <p:ph type="body" sz="half" idx="21"/>
          </p:nvPr>
        </p:nvSpPr>
        <p:spPr>
          <a:xfrm>
            <a:off x="4674239" y="1600200"/>
            <a:ext cx="4015800" cy="4525560"/>
          </a:xfrm>
          <a:prstGeom prst="rect">
            <a:avLst/>
          </a:prstGeom>
        </p:spPr>
        <p:txBody>
          <a:bodyPr anchor="t"/>
          <a:lstStyle/>
          <a:p>
            <a:pP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6" name="Title Text"/>
          <p:cNvSpPr txBox="1"/>
          <p:nvPr>
            <p:ph type="title"/>
          </p:nvPr>
        </p:nvSpPr>
        <p:spPr>
          <a:prstGeom prst="rect">
            <a:avLst/>
          </a:prstGeom>
        </p:spPr>
        <p:txBody>
          <a:bodyP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ONLY">
    <p:spTree>
      <p:nvGrpSpPr>
        <p:cNvPr id="1" name=""/>
        <p:cNvGrpSpPr/>
        <p:nvPr/>
      </p:nvGrpSpPr>
      <p:grpSpPr>
        <a:xfrm>
          <a:off x="0" y="0"/>
          <a:ext cx="0" cy="0"/>
          <a:chOff x="0" y="0"/>
          <a:chExt cx="0" cy="0"/>
        </a:xfrm>
      </p:grpSpPr>
      <p:sp>
        <p:nvSpPr>
          <p:cNvPr id="54" name="Body Level One…"/>
          <p:cNvSpPr txBox="1"/>
          <p:nvPr>
            <p:ph type="body" idx="1"/>
          </p:nvPr>
        </p:nvSpPr>
        <p:spPr>
          <a:xfrm>
            <a:off x="457200" y="274680"/>
            <a:ext cx="8229242" cy="52977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AND_OBJECT">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Body Level One…"/>
          <p:cNvSpPr txBox="1"/>
          <p:nvPr>
            <p:ph type="body" sz="quarter" idx="1"/>
          </p:nvPr>
        </p:nvSpPr>
        <p:spPr>
          <a:xfrm>
            <a:off x="457200" y="1600200"/>
            <a:ext cx="4015800" cy="215856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64" name="Google Shape;33;p27"/>
          <p:cNvSpPr txBox="1"/>
          <p:nvPr>
            <p:ph type="body" sz="half" idx="21"/>
          </p:nvPr>
        </p:nvSpPr>
        <p:spPr>
          <a:xfrm>
            <a:off x="4674239" y="1600200"/>
            <a:ext cx="4015800" cy="4525560"/>
          </a:xfrm>
          <a:prstGeom prst="rect">
            <a:avLst/>
          </a:prstGeom>
        </p:spPr>
        <p:txBody>
          <a:bodyPr anchor="t"/>
          <a:lstStyle/>
          <a:p>
            <a:pPr/>
          </a:p>
        </p:txBody>
      </p:sp>
      <p:sp>
        <p:nvSpPr>
          <p:cNvPr id="65" name="Google Shape;34;p27"/>
          <p:cNvSpPr txBox="1"/>
          <p:nvPr>
            <p:ph type="body" sz="quarter" idx="22"/>
          </p:nvPr>
        </p:nvSpPr>
        <p:spPr>
          <a:xfrm>
            <a:off x="457196" y="3964320"/>
            <a:ext cx="4015806" cy="2158560"/>
          </a:xfrm>
          <a:prstGeom prst="rect">
            <a:avLst/>
          </a:prstGeom>
        </p:spPr>
        <p:txBody>
          <a:bodyPr anchor="t"/>
          <a:lstStyle/>
          <a:p>
            <a:pP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AND_TWO_OBJECTS">
    <p:spTree>
      <p:nvGrpSpPr>
        <p:cNvPr id="1" name=""/>
        <p:cNvGrpSpPr/>
        <p:nvPr/>
      </p:nvGrpSpPr>
      <p:grpSpPr>
        <a:xfrm>
          <a:off x="0" y="0"/>
          <a:ext cx="0" cy="0"/>
          <a:chOff x="0" y="0"/>
          <a:chExt cx="0" cy="0"/>
        </a:xfrm>
      </p:grpSpPr>
      <p:sp>
        <p:nvSpPr>
          <p:cNvPr id="73" name="Title Text"/>
          <p:cNvSpPr txBox="1"/>
          <p:nvPr>
            <p:ph type="title"/>
          </p:nvPr>
        </p:nvSpPr>
        <p:spPr>
          <a:prstGeom prst="rect">
            <a:avLst/>
          </a:prstGeom>
        </p:spPr>
        <p:txBody>
          <a:bodyPr/>
          <a:lstStyle/>
          <a:p>
            <a:pPr/>
            <a:r>
              <a:t>Title Text</a:t>
            </a:r>
          </a:p>
        </p:txBody>
      </p:sp>
      <p:sp>
        <p:nvSpPr>
          <p:cNvPr id="74" name="Body Level One…"/>
          <p:cNvSpPr txBox="1"/>
          <p:nvPr>
            <p:ph type="body" sz="half" idx="1"/>
          </p:nvPr>
        </p:nvSpPr>
        <p:spPr>
          <a:xfrm>
            <a:off x="457200" y="1600200"/>
            <a:ext cx="4015800" cy="452556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75" name="Google Shape;38;p28"/>
          <p:cNvSpPr txBox="1"/>
          <p:nvPr>
            <p:ph type="body" sz="quarter" idx="21"/>
          </p:nvPr>
        </p:nvSpPr>
        <p:spPr>
          <a:xfrm>
            <a:off x="4674239" y="1600200"/>
            <a:ext cx="4015800" cy="2158560"/>
          </a:xfrm>
          <a:prstGeom prst="rect">
            <a:avLst/>
          </a:prstGeom>
        </p:spPr>
        <p:txBody>
          <a:bodyPr anchor="t"/>
          <a:lstStyle/>
          <a:p>
            <a:pPr/>
          </a:p>
        </p:txBody>
      </p:sp>
      <p:sp>
        <p:nvSpPr>
          <p:cNvPr id="76" name="Google Shape;39;p28"/>
          <p:cNvSpPr txBox="1"/>
          <p:nvPr>
            <p:ph type="body" sz="quarter" idx="22"/>
          </p:nvPr>
        </p:nvSpPr>
        <p:spPr>
          <a:xfrm>
            <a:off x="4674239" y="3964320"/>
            <a:ext cx="4015800" cy="2158560"/>
          </a:xfrm>
          <a:prstGeom prst="rect">
            <a:avLst/>
          </a:prstGeom>
        </p:spPr>
        <p:txBody>
          <a:bodyPr anchor="t"/>
          <a:lstStyle/>
          <a:p>
            <a:pP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OVER_TEXT">
    <p:spTree>
      <p:nvGrpSpPr>
        <p:cNvPr id="1" name=""/>
        <p:cNvGrpSpPr/>
        <p:nvPr/>
      </p:nvGrpSpPr>
      <p:grpSpPr>
        <a:xfrm>
          <a:off x="0" y="0"/>
          <a:ext cx="0" cy="0"/>
          <a:chOff x="0" y="0"/>
          <a:chExt cx="0" cy="0"/>
        </a:xfrm>
      </p:grpSpPr>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quarter" idx="1"/>
          </p:nvPr>
        </p:nvSpPr>
        <p:spPr>
          <a:xfrm>
            <a:off x="457200" y="1600200"/>
            <a:ext cx="4015800" cy="215856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86" name="Google Shape;43;p29"/>
          <p:cNvSpPr txBox="1"/>
          <p:nvPr>
            <p:ph type="body" sz="quarter" idx="21"/>
          </p:nvPr>
        </p:nvSpPr>
        <p:spPr>
          <a:xfrm>
            <a:off x="4674239" y="1600200"/>
            <a:ext cx="4015800" cy="2158560"/>
          </a:xfrm>
          <a:prstGeom prst="rect">
            <a:avLst/>
          </a:prstGeom>
        </p:spPr>
        <p:txBody>
          <a:bodyPr anchor="t"/>
          <a:lstStyle/>
          <a:p>
            <a:pPr/>
          </a:p>
        </p:txBody>
      </p:sp>
      <p:sp>
        <p:nvSpPr>
          <p:cNvPr id="87" name="Google Shape;44;p29"/>
          <p:cNvSpPr txBox="1"/>
          <p:nvPr>
            <p:ph type="body" sz="half" idx="22"/>
          </p:nvPr>
        </p:nvSpPr>
        <p:spPr>
          <a:xfrm>
            <a:off x="457199" y="3964320"/>
            <a:ext cx="8229242" cy="2158560"/>
          </a:xfrm>
          <a:prstGeom prst="rect">
            <a:avLst/>
          </a:prstGeom>
        </p:spPr>
        <p:txBody>
          <a:bodyPr anchor="t"/>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80"/>
            <a:ext cx="8229242" cy="114264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3" name="Body Level One…"/>
          <p:cNvSpPr txBox="1"/>
          <p:nvPr>
            <p:ph type="body" idx="1"/>
          </p:nvPr>
        </p:nvSpPr>
        <p:spPr>
          <a:xfrm>
            <a:off x="457200" y="1600200"/>
            <a:ext cx="8229242" cy="452556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294619" y="6232218"/>
            <a:ext cx="258583" cy="248264"/>
          </a:xfrm>
          <a:prstGeom prst="rect">
            <a:avLst/>
          </a:prstGeom>
          <a:ln w="12700">
            <a:miter lim="400000"/>
          </a:ln>
        </p:spPr>
        <p:txBody>
          <a:bodyPr wrap="none" lIns="45699" tIns="45699" rIns="45699" bIns="45699" anchor="ctr">
            <a:spAutoFit/>
          </a:bodyPr>
          <a:lstStyle>
            <a:lvl1pPr algn="r">
              <a:defRPr sz="1200">
                <a:solidFill>
                  <a:srgbClr val="8B8B8B"/>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9pPr>
    </p:titleStyle>
    <p:bodyStyle>
      <a:lvl1pPr marL="0" marR="0" indent="228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1pPr>
      <a:lvl2pPr marL="0" marR="0" indent="228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2pPr>
      <a:lvl3pPr marL="0" marR="0" indent="228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3pPr>
      <a:lvl4pPr marL="0" marR="0" indent="228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4pPr>
      <a:lvl5pPr marL="0" marR="0" indent="228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5pPr>
      <a:lvl6pPr marL="0" marR="0" indent="228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6pPr>
      <a:lvl7pPr marL="0" marR="0" indent="228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7pPr>
      <a:lvl8pPr marL="0" marR="0" indent="228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8pPr>
      <a:lvl9pPr marL="0" marR="0" indent="228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Google Shape;176;p1"/>
          <p:cNvSpPr txBox="1"/>
          <p:nvPr/>
        </p:nvSpPr>
        <p:spPr>
          <a:xfrm>
            <a:off x="687960" y="5357879"/>
            <a:ext cx="7987680" cy="106873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ctr">
              <a:defRPr sz="2200">
                <a:latin typeface="Times New Roman"/>
                <a:ea typeface="Times New Roman"/>
                <a:cs typeface="Times New Roman"/>
                <a:sym typeface="Times New Roman"/>
              </a:defRPr>
            </a:pPr>
            <a:r>
              <a:t>DEPARTMENT OF COMPUTER SCIENCE &amp; ENGINEERING</a:t>
            </a:r>
          </a:p>
          <a:p>
            <a:pPr algn="ctr">
              <a:defRPr sz="2200">
                <a:latin typeface="Times New Roman"/>
                <a:ea typeface="Times New Roman"/>
                <a:cs typeface="Times New Roman"/>
                <a:sym typeface="Times New Roman"/>
              </a:defRPr>
            </a:pPr>
            <a:r>
              <a:t>SCHOOL OF ENGINEERING AND TECHNOLOGY </a:t>
            </a:r>
          </a:p>
          <a:p>
            <a:pPr algn="ctr">
              <a:defRPr sz="2200">
                <a:latin typeface="Times New Roman"/>
                <a:ea typeface="Times New Roman"/>
                <a:cs typeface="Times New Roman"/>
                <a:sym typeface="Times New Roman"/>
              </a:defRPr>
            </a:pPr>
            <a:r>
              <a:t>02, April,  2022</a:t>
            </a:r>
          </a:p>
        </p:txBody>
      </p:sp>
      <p:sp>
        <p:nvSpPr>
          <p:cNvPr id="134" name="Google Shape;177;p1"/>
          <p:cNvSpPr txBox="1"/>
          <p:nvPr/>
        </p:nvSpPr>
        <p:spPr>
          <a:xfrm>
            <a:off x="762294" y="3359386"/>
            <a:ext cx="4498194" cy="1680488"/>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z="1800" u="sng">
                <a:latin typeface="Times New Roman"/>
                <a:ea typeface="Times New Roman"/>
                <a:cs typeface="Times New Roman"/>
                <a:sym typeface="Times New Roman"/>
              </a:defRPr>
            </a:pPr>
            <a:r>
              <a:t>Presented by</a:t>
            </a:r>
            <a:r>
              <a:rPr b="0" u="none"/>
              <a:t> :-</a:t>
            </a:r>
          </a:p>
          <a:p>
            <a:pPr algn="ctr">
              <a:defRPr sz="1800">
                <a:latin typeface="Times New Roman"/>
                <a:ea typeface="Times New Roman"/>
                <a:cs typeface="Times New Roman"/>
                <a:sym typeface="Times New Roman"/>
              </a:defRPr>
            </a:pPr>
            <a:r>
              <a:t>                            </a:t>
            </a:r>
          </a:p>
          <a:p>
            <a:pPr indent="539639">
              <a:defRPr sz="1800">
                <a:latin typeface="Times New Roman"/>
                <a:ea typeface="Times New Roman"/>
                <a:cs typeface="Times New Roman"/>
                <a:sym typeface="Times New Roman"/>
              </a:defRPr>
            </a:pPr>
            <a:r>
              <a:t>Name- Vareesh Ahmed (2018002828)</a:t>
            </a:r>
          </a:p>
          <a:p>
            <a:pPr indent="539639">
              <a:defRPr sz="1800">
                <a:latin typeface="Times New Roman"/>
                <a:ea typeface="Times New Roman"/>
                <a:cs typeface="Times New Roman"/>
                <a:sym typeface="Times New Roman"/>
              </a:defRPr>
            </a:pPr>
            <a:r>
              <a:t>Name- Aman Raj (2018002902)</a:t>
            </a:r>
          </a:p>
          <a:p>
            <a:pPr indent="539639">
              <a:defRPr sz="1800">
                <a:latin typeface="Times New Roman"/>
                <a:ea typeface="Times New Roman"/>
                <a:cs typeface="Times New Roman"/>
                <a:sym typeface="Times New Roman"/>
              </a:defRPr>
            </a:pPr>
            <a:r>
              <a:t>Name- Nadeem Khan (2018008370)</a:t>
            </a:r>
          </a:p>
          <a:p>
            <a:pPr indent="539639">
              <a:defRPr sz="1800">
                <a:latin typeface="Times New Roman"/>
                <a:ea typeface="Times New Roman"/>
                <a:cs typeface="Times New Roman"/>
                <a:sym typeface="Times New Roman"/>
              </a:defRPr>
            </a:pPr>
            <a:r>
              <a:t>Name- Shubham Saini (2018013926)</a:t>
            </a:r>
          </a:p>
        </p:txBody>
      </p:sp>
      <p:sp>
        <p:nvSpPr>
          <p:cNvPr id="135" name="Google Shape;178;p1"/>
          <p:cNvSpPr txBox="1"/>
          <p:nvPr/>
        </p:nvSpPr>
        <p:spPr>
          <a:xfrm>
            <a:off x="5593920" y="3362695"/>
            <a:ext cx="2624404" cy="346988"/>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sz="1800" u="sng">
                <a:latin typeface="Times New Roman"/>
                <a:ea typeface="Times New Roman"/>
                <a:cs typeface="Times New Roman"/>
                <a:sym typeface="Times New Roman"/>
              </a:defRPr>
            </a:pPr>
            <a:r>
              <a:t>Under the Supervision of</a:t>
            </a:r>
            <a:r>
              <a:rPr u="none"/>
              <a:t>:-</a:t>
            </a:r>
          </a:p>
        </p:txBody>
      </p:sp>
      <p:sp>
        <p:nvSpPr>
          <p:cNvPr id="136" name="Google Shape;179;p1"/>
          <p:cNvSpPr txBox="1"/>
          <p:nvPr/>
        </p:nvSpPr>
        <p:spPr>
          <a:xfrm>
            <a:off x="5717311" y="3960236"/>
            <a:ext cx="3158091" cy="880388"/>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ctr">
              <a:defRPr b="1" sz="1800">
                <a:latin typeface="Times New Roman"/>
                <a:ea typeface="Times New Roman"/>
                <a:cs typeface="Times New Roman"/>
                <a:sym typeface="Times New Roman"/>
              </a:defRPr>
            </a:pPr>
            <a:r>
              <a:t>Dr. Hoor fatima, Asst Professor (CSE)</a:t>
            </a:r>
          </a:p>
          <a:p>
            <a:pPr algn="ctr">
              <a:defRPr b="1" sz="1800">
                <a:latin typeface="Times New Roman"/>
                <a:ea typeface="Times New Roman"/>
                <a:cs typeface="Times New Roman"/>
                <a:sym typeface="Times New Roman"/>
              </a:defRPr>
            </a:pPr>
            <a:r>
              <a:t>Sharda University, Gr. Noida</a:t>
            </a:r>
          </a:p>
        </p:txBody>
      </p:sp>
      <p:pic>
        <p:nvPicPr>
          <p:cNvPr id="137" name="Google Shape;182;p1" descr="Google Shape;182;p1"/>
          <p:cNvPicPr>
            <a:picLocks noChangeAspect="1"/>
          </p:cNvPicPr>
          <p:nvPr/>
        </p:nvPicPr>
        <p:blipFill>
          <a:blip r:embed="rId2">
            <a:extLst/>
          </a:blip>
          <a:srcRect l="35533" t="0" r="0" b="0"/>
          <a:stretch>
            <a:fillRect/>
          </a:stretch>
        </p:blipFill>
        <p:spPr>
          <a:xfrm>
            <a:off x="2766614" y="141685"/>
            <a:ext cx="3610653" cy="1572683"/>
          </a:xfrm>
          <a:prstGeom prst="rect">
            <a:avLst/>
          </a:prstGeom>
          <a:ln w="12700">
            <a:miter lim="400000"/>
          </a:ln>
        </p:spPr>
      </p:pic>
      <p:sp>
        <p:nvSpPr>
          <p:cNvPr id="138" name="[i]"/>
          <p:cNvSpPr txBox="1"/>
          <p:nvPr/>
        </p:nvSpPr>
        <p:spPr>
          <a:xfrm>
            <a:off x="4545114" y="6477913"/>
            <a:ext cx="286079"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[i]</a:t>
            </a:r>
          </a:p>
        </p:txBody>
      </p:sp>
      <p:sp>
        <p:nvSpPr>
          <p:cNvPr id="139" name="B.Tech Project Evaluation-2, VIIIth Sem Project Title - Security Wrist Band For Women"/>
          <p:cNvSpPr txBox="1"/>
          <p:nvPr/>
        </p:nvSpPr>
        <p:spPr>
          <a:xfrm>
            <a:off x="1099924" y="2115620"/>
            <a:ext cx="7163749" cy="84264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3200" u="sng">
                <a:solidFill>
                  <a:srgbClr val="0F2F93"/>
                </a:solidFill>
                <a:latin typeface="Times New Roman"/>
                <a:ea typeface="Times New Roman"/>
                <a:cs typeface="Times New Roman"/>
                <a:sym typeface="Times New Roman"/>
              </a:defRPr>
            </a:pPr>
            <a:r>
              <a:t>B.Tech Project Evaluation-2, VIIIth Sem</a:t>
            </a:r>
            <a:br/>
            <a:r>
              <a:rPr sz="2000"/>
              <a:t>Project Title - Security Wrist Band For Women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Instant Call for help…"/>
          <p:cNvSpPr txBox="1"/>
          <p:nvPr>
            <p:ph type="body" sz="half" idx="4294967295"/>
          </p:nvPr>
        </p:nvSpPr>
        <p:spPr>
          <a:xfrm>
            <a:off x="831600" y="1800599"/>
            <a:ext cx="7480800" cy="3256802"/>
          </a:xfrm>
          <a:prstGeom prst="rect">
            <a:avLst/>
          </a:prstGeom>
        </p:spPr>
        <p:txBody>
          <a:bodyPr lIns="91421" tIns="91421" rIns="91421" bIns="91421" anchor="t"/>
          <a:lstStyle/>
          <a:p>
            <a:pPr marL="457200" indent="-330200">
              <a:buClr>
                <a:srgbClr val="000000"/>
              </a:buClr>
              <a:buSzPts val="1600"/>
              <a:buFont typeface="Arial"/>
              <a:buChar char="●"/>
              <a:defRPr sz="1600"/>
            </a:pPr>
            <a:r>
              <a:t>Instant Call for help</a:t>
            </a:r>
          </a:p>
          <a:p>
            <a:pPr marL="457200" indent="-330200">
              <a:buClr>
                <a:srgbClr val="000000"/>
              </a:buClr>
              <a:buSzPts val="1600"/>
              <a:buFont typeface="Arial"/>
              <a:buChar char="●"/>
              <a:defRPr sz="1600"/>
            </a:pPr>
            <a:r>
              <a:t>Sending alert to required contacts</a:t>
            </a:r>
          </a:p>
          <a:p>
            <a:pPr marL="457200" indent="-330200">
              <a:buClr>
                <a:srgbClr val="000000"/>
              </a:buClr>
              <a:buSzPts val="1600"/>
              <a:buFont typeface="Arial"/>
              <a:buChar char="●"/>
              <a:defRPr sz="1600"/>
            </a:pPr>
            <a:r>
              <a:t>Instant connection to the nearest police station</a:t>
            </a:r>
          </a:p>
          <a:p>
            <a:pPr marL="457200" indent="-330200">
              <a:buClr>
                <a:srgbClr val="000000"/>
              </a:buClr>
              <a:buSzPts val="1600"/>
              <a:buFont typeface="Arial"/>
              <a:buChar char="●"/>
              <a:defRPr sz="1600"/>
            </a:pPr>
            <a:r>
              <a:t>Location Sharing</a:t>
            </a:r>
          </a:p>
          <a:p>
            <a:pPr marL="457200" indent="-330200">
              <a:buClr>
                <a:srgbClr val="000000"/>
              </a:buClr>
              <a:buSzPts val="1600"/>
              <a:buFont typeface="Arial"/>
              <a:buChar char="●"/>
              <a:defRPr sz="1600"/>
            </a:pPr>
            <a:r>
              <a:t>SOS functionality</a:t>
            </a:r>
          </a:p>
          <a:p>
            <a:pPr marL="457200" indent="-330200">
              <a:buClr>
                <a:srgbClr val="000000"/>
              </a:buClr>
              <a:buSzPts val="1600"/>
              <a:buFont typeface="Arial"/>
              <a:buChar char="●"/>
              <a:defRPr sz="1600"/>
            </a:pPr>
            <a:r>
              <a:t>Sudden Fall Monitor</a:t>
            </a:r>
          </a:p>
          <a:p>
            <a:pPr marL="457200" indent="-330200">
              <a:buClr>
                <a:srgbClr val="000000"/>
              </a:buClr>
              <a:buSzPts val="1600"/>
              <a:buFont typeface="Arial"/>
              <a:buChar char="●"/>
              <a:defRPr sz="1600"/>
            </a:pPr>
            <a:r>
              <a:t>Oxygen Level (SpO2)</a:t>
            </a:r>
          </a:p>
          <a:p>
            <a:pPr marL="457200" indent="-330200">
              <a:buClr>
                <a:srgbClr val="000000"/>
              </a:buClr>
              <a:buSzPts val="1600"/>
              <a:buFont typeface="Arial"/>
              <a:buChar char="●"/>
              <a:defRPr sz="1600"/>
            </a:pPr>
            <a:r>
              <a:t>Different Heart Rate Situations</a:t>
            </a:r>
          </a:p>
          <a:p>
            <a:pPr marL="457200" indent="-330200">
              <a:buClr>
                <a:srgbClr val="000000"/>
              </a:buClr>
              <a:buSzPts val="1600"/>
              <a:buFont typeface="Arial"/>
              <a:buChar char="●"/>
              <a:defRPr sz="1600"/>
            </a:pPr>
            <a:r>
              <a:t>More Accurate of GPS Tracking</a:t>
            </a:r>
          </a:p>
          <a:p>
            <a:pPr marL="457200" indent="-330200">
              <a:buClr>
                <a:srgbClr val="000000"/>
              </a:buClr>
              <a:buSzPts val="1600"/>
              <a:buFont typeface="Arial"/>
              <a:buChar char="●"/>
              <a:defRPr sz="1600"/>
            </a:pPr>
            <a:r>
              <a:t>Blood Sugar Level (D-Base/Eversense)</a:t>
            </a:r>
          </a:p>
          <a:p>
            <a:pPr marL="457200" indent="-330200">
              <a:buClr>
                <a:srgbClr val="000000"/>
              </a:buClr>
              <a:buSzPts val="1600"/>
              <a:buFont typeface="Arial"/>
              <a:buChar char="●"/>
              <a:defRPr sz="1600"/>
            </a:pPr>
            <a:r>
              <a:t>GlucoTrack/SugarBEAT</a:t>
            </a:r>
          </a:p>
        </p:txBody>
      </p:sp>
      <p:sp>
        <p:nvSpPr>
          <p:cNvPr id="177" name="[10]"/>
          <p:cNvSpPr txBox="1"/>
          <p:nvPr/>
        </p:nvSpPr>
        <p:spPr>
          <a:xfrm>
            <a:off x="4545114" y="6477913"/>
            <a:ext cx="3961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[10]</a:t>
            </a:r>
          </a:p>
        </p:txBody>
      </p:sp>
      <p:sp>
        <p:nvSpPr>
          <p:cNvPr id="178" name="Objective of Model"/>
          <p:cNvSpPr txBox="1"/>
          <p:nvPr/>
        </p:nvSpPr>
        <p:spPr>
          <a:xfrm>
            <a:off x="2446259" y="485640"/>
            <a:ext cx="4251480" cy="6667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Objective of Model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Title 1"/>
          <p:cNvSpPr txBox="1"/>
          <p:nvPr>
            <p:ph type="title"/>
          </p:nvPr>
        </p:nvSpPr>
        <p:spPr>
          <a:xfrm>
            <a:off x="360625" y="1591161"/>
            <a:ext cx="2381625" cy="567570"/>
          </a:xfrm>
          <a:prstGeom prst="rect">
            <a:avLst/>
          </a:prstGeom>
        </p:spPr>
        <p:txBody>
          <a:bodyPr lIns="91421" tIns="91421" rIns="91421" bIns="91421" anchor="t"/>
          <a:lstStyle>
            <a:lvl1pPr defTabSz="694944">
              <a:defRPr b="1" sz="2500" u="sng">
                <a:latin typeface="Times New Roman"/>
                <a:ea typeface="Times New Roman"/>
                <a:cs typeface="Times New Roman"/>
                <a:sym typeface="Times New Roman"/>
              </a:defRPr>
            </a:lvl1pPr>
          </a:lstStyle>
          <a:p>
            <a:pPr/>
            <a:r>
              <a:t>Working Assets</a:t>
            </a:r>
          </a:p>
        </p:txBody>
      </p:sp>
      <p:sp>
        <p:nvSpPr>
          <p:cNvPr id="181" name="Temperature Sensors - The temperature sensor here used is LM35 series are the temperature devices that produces an output voltage linearly proportional to centigrade temperature.…"/>
          <p:cNvSpPr txBox="1"/>
          <p:nvPr>
            <p:ph type="body" sz="half" idx="4294967295"/>
          </p:nvPr>
        </p:nvSpPr>
        <p:spPr>
          <a:xfrm>
            <a:off x="831600" y="2355399"/>
            <a:ext cx="7480800" cy="2717106"/>
          </a:xfrm>
          <a:prstGeom prst="rect">
            <a:avLst/>
          </a:prstGeom>
        </p:spPr>
        <p:txBody>
          <a:bodyPr lIns="91421" tIns="91421" rIns="91421" bIns="91421" anchor="t"/>
          <a:lstStyle/>
          <a:p>
            <a:pPr marL="457200" indent="-317500" algn="just">
              <a:lnSpc>
                <a:spcPct val="115000"/>
              </a:lnSpc>
              <a:buClr>
                <a:srgbClr val="000000"/>
              </a:buClr>
              <a:buSzPts val="1400"/>
              <a:buFont typeface="Arial"/>
              <a:buChar char="●"/>
              <a:defRPr sz="1400" u="sng"/>
            </a:pPr>
            <a:r>
              <a:t>Temperature Sensors</a:t>
            </a:r>
            <a:r>
              <a:rPr u="none"/>
              <a:t> - The temperature sensor here used is LM35 series are the temperature devices that produces an output voltage linearly proportional to centigrade temperature.</a:t>
            </a:r>
          </a:p>
          <a:p>
            <a:pPr marL="457200" indent="-317500" algn="just">
              <a:lnSpc>
                <a:spcPct val="115000"/>
              </a:lnSpc>
              <a:buClr>
                <a:srgbClr val="000000"/>
              </a:buClr>
              <a:buSzPts val="1400"/>
              <a:buFont typeface="Arial"/>
              <a:buChar char="●"/>
              <a:defRPr sz="1400" u="sng"/>
            </a:pPr>
            <a:r>
              <a:t>Pulse-rate Sensor</a:t>
            </a:r>
            <a:r>
              <a:rPr u="none"/>
              <a:t> - It uses to measure the nervousness/stress of the person that may have incurred due to the situation. It works by emitting vibrations in the pressure points that we have on our body.</a:t>
            </a:r>
          </a:p>
          <a:p>
            <a:pPr marL="457200" indent="-317500" algn="just">
              <a:lnSpc>
                <a:spcPct val="115000"/>
              </a:lnSpc>
              <a:buClr>
                <a:srgbClr val="000000"/>
              </a:buClr>
              <a:buSzPts val="1400"/>
              <a:buFont typeface="Arial"/>
              <a:buChar char="●"/>
              <a:defRPr sz="1400" u="sng"/>
            </a:pPr>
            <a:r>
              <a:t>Heart-rate Sensor</a:t>
            </a:r>
            <a:r>
              <a:rPr u="none"/>
              <a:t> - it works when a person comes in a situation which deals with anxiety. This sensor measures the heart-rate and sends the signals.</a:t>
            </a:r>
          </a:p>
        </p:txBody>
      </p:sp>
      <p:sp>
        <p:nvSpPr>
          <p:cNvPr id="182" name="[11]"/>
          <p:cNvSpPr txBox="1"/>
          <p:nvPr/>
        </p:nvSpPr>
        <p:spPr>
          <a:xfrm>
            <a:off x="4545114" y="6477913"/>
            <a:ext cx="390482"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[11]</a:t>
            </a:r>
          </a:p>
        </p:txBody>
      </p:sp>
      <p:sp>
        <p:nvSpPr>
          <p:cNvPr id="183" name="Methodology"/>
          <p:cNvSpPr txBox="1"/>
          <p:nvPr/>
        </p:nvSpPr>
        <p:spPr>
          <a:xfrm>
            <a:off x="3094775" y="385299"/>
            <a:ext cx="2954444" cy="6667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Methodology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itle 1"/>
          <p:cNvSpPr txBox="1"/>
          <p:nvPr>
            <p:ph type="title"/>
          </p:nvPr>
        </p:nvSpPr>
        <p:spPr>
          <a:xfrm>
            <a:off x="360624" y="853597"/>
            <a:ext cx="3813432" cy="567570"/>
          </a:xfrm>
          <a:prstGeom prst="rect">
            <a:avLst/>
          </a:prstGeom>
        </p:spPr>
        <p:txBody>
          <a:bodyPr lIns="91421" tIns="91421" rIns="91421" bIns="91421" anchor="t"/>
          <a:lstStyle/>
          <a:p>
            <a:pPr defTabSz="694944">
              <a:defRPr b="1" sz="2500" u="sng">
                <a:latin typeface="Times New Roman"/>
                <a:ea typeface="Times New Roman"/>
                <a:cs typeface="Times New Roman"/>
                <a:sym typeface="Times New Roman"/>
              </a:defRPr>
            </a:pPr>
            <a:r>
              <a:t>Working Assets</a:t>
            </a:r>
            <a:r>
              <a:rPr sz="2700" u="none"/>
              <a:t>  </a:t>
            </a:r>
            <a:r>
              <a:rPr sz="1900" u="none"/>
              <a:t>cont….</a:t>
            </a:r>
          </a:p>
        </p:txBody>
      </p:sp>
      <p:sp>
        <p:nvSpPr>
          <p:cNvPr id="186" name="Ardiuno nano - The Arduino Nano is a small, complete, and breadboard-friendly board based on the ATmega32.…"/>
          <p:cNvSpPr txBox="1"/>
          <p:nvPr>
            <p:ph type="body" sz="half" idx="4294967295"/>
          </p:nvPr>
        </p:nvSpPr>
        <p:spPr>
          <a:xfrm>
            <a:off x="618325" y="2070449"/>
            <a:ext cx="5184008" cy="2717102"/>
          </a:xfrm>
          <a:prstGeom prst="rect">
            <a:avLst/>
          </a:prstGeom>
        </p:spPr>
        <p:txBody>
          <a:bodyPr lIns="91421" tIns="91421" rIns="91421" bIns="91421" anchor="t"/>
          <a:lstStyle/>
          <a:p>
            <a:pPr marL="457200" indent="-317500" algn="just">
              <a:lnSpc>
                <a:spcPct val="115000"/>
              </a:lnSpc>
              <a:buClr>
                <a:srgbClr val="000000"/>
              </a:buClr>
              <a:buSzPts val="1400"/>
              <a:buFont typeface="Arial"/>
              <a:buChar char="●"/>
              <a:defRPr sz="1400" u="sng"/>
            </a:pPr>
            <a:r>
              <a:t>Ardiuno nano</a:t>
            </a:r>
            <a:r>
              <a:rPr u="none"/>
              <a:t> - The Arduino Nano is a small, complete, and breadboard-friendly board based on the ATmega32.</a:t>
            </a:r>
          </a:p>
          <a:p>
            <a:pPr indent="914400" algn="just">
              <a:lnSpc>
                <a:spcPct val="115000"/>
              </a:lnSpc>
              <a:spcBef>
                <a:spcPts val="1200"/>
              </a:spcBef>
              <a:defRPr sz="1400"/>
            </a:pPr>
          </a:p>
          <a:p>
            <a:pPr indent="914400" algn="just">
              <a:lnSpc>
                <a:spcPct val="115000"/>
              </a:lnSpc>
              <a:spcBef>
                <a:spcPts val="1200"/>
              </a:spcBef>
              <a:defRPr sz="1400"/>
            </a:pPr>
          </a:p>
          <a:p>
            <a:pPr marL="457200" indent="-317500" algn="just">
              <a:lnSpc>
                <a:spcPct val="115000"/>
              </a:lnSpc>
              <a:spcBef>
                <a:spcPts val="1200"/>
              </a:spcBef>
              <a:buClr>
                <a:srgbClr val="000000"/>
              </a:buClr>
              <a:buSzPts val="1400"/>
              <a:buFont typeface="Arial"/>
              <a:buChar char="●"/>
              <a:defRPr sz="1400" u="sng"/>
            </a:pPr>
            <a:r>
              <a:t>GSM Module</a:t>
            </a:r>
            <a:r>
              <a:rPr u="none"/>
              <a:t> - A GSM modem or GSM module is a hardware device that uses GSM mobile telephone technology to provide a data link to a remote network.</a:t>
            </a:r>
          </a:p>
        </p:txBody>
      </p:sp>
      <p:pic>
        <p:nvPicPr>
          <p:cNvPr id="187" name="Google Shape;119;p22" descr="Google Shape;119;p22"/>
          <p:cNvPicPr>
            <a:picLocks noChangeAspect="1"/>
          </p:cNvPicPr>
          <p:nvPr/>
        </p:nvPicPr>
        <p:blipFill>
          <a:blip r:embed="rId2">
            <a:extLst/>
          </a:blip>
          <a:stretch>
            <a:fillRect/>
          </a:stretch>
        </p:blipFill>
        <p:spPr>
          <a:xfrm>
            <a:off x="6259424" y="1413997"/>
            <a:ext cx="2306305" cy="1993327"/>
          </a:xfrm>
          <a:prstGeom prst="rect">
            <a:avLst/>
          </a:prstGeom>
          <a:ln w="12700">
            <a:miter lim="400000"/>
          </a:ln>
        </p:spPr>
      </p:pic>
      <p:pic>
        <p:nvPicPr>
          <p:cNvPr id="188" name="Google Shape;120;p22" descr="Google Shape;120;p22"/>
          <p:cNvPicPr>
            <a:picLocks noChangeAspect="1"/>
          </p:cNvPicPr>
          <p:nvPr/>
        </p:nvPicPr>
        <p:blipFill>
          <a:blip r:embed="rId3">
            <a:extLst/>
          </a:blip>
          <a:stretch>
            <a:fillRect/>
          </a:stretch>
        </p:blipFill>
        <p:spPr>
          <a:xfrm>
            <a:off x="6259424" y="3568474"/>
            <a:ext cx="2306304" cy="1980284"/>
          </a:xfrm>
          <a:prstGeom prst="rect">
            <a:avLst/>
          </a:prstGeom>
          <a:ln w="12700">
            <a:miter lim="400000"/>
          </a:ln>
        </p:spPr>
      </p:pic>
      <p:sp>
        <p:nvSpPr>
          <p:cNvPr id="189" name="[12]"/>
          <p:cNvSpPr txBox="1"/>
          <p:nvPr/>
        </p:nvSpPr>
        <p:spPr>
          <a:xfrm>
            <a:off x="4545114" y="6477913"/>
            <a:ext cx="3961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[12]</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itle 1"/>
          <p:cNvSpPr txBox="1"/>
          <p:nvPr>
            <p:ph type="title"/>
          </p:nvPr>
        </p:nvSpPr>
        <p:spPr>
          <a:xfrm>
            <a:off x="360624" y="853597"/>
            <a:ext cx="3813432" cy="567570"/>
          </a:xfrm>
          <a:prstGeom prst="rect">
            <a:avLst/>
          </a:prstGeom>
        </p:spPr>
        <p:txBody>
          <a:bodyPr lIns="91421" tIns="91421" rIns="91421" bIns="91421" anchor="t"/>
          <a:lstStyle/>
          <a:p>
            <a:pPr defTabSz="694944">
              <a:defRPr b="1" sz="2500" u="sng">
                <a:latin typeface="Times New Roman"/>
                <a:ea typeface="Times New Roman"/>
                <a:cs typeface="Times New Roman"/>
                <a:sym typeface="Times New Roman"/>
              </a:defRPr>
            </a:pPr>
            <a:r>
              <a:t>Working Assets</a:t>
            </a:r>
            <a:r>
              <a:rPr sz="2700" u="none"/>
              <a:t>  </a:t>
            </a:r>
            <a:r>
              <a:rPr sz="1900" u="none"/>
              <a:t>cont….</a:t>
            </a:r>
          </a:p>
        </p:txBody>
      </p:sp>
      <p:sp>
        <p:nvSpPr>
          <p:cNvPr id="192" name="GSM Sim Tool - SIM Application Toolkit (STK) is a standard of the GSM system which enables the subscriber identity module (SIM card) to initiate actions which can be used for various value-added services.…"/>
          <p:cNvSpPr txBox="1"/>
          <p:nvPr>
            <p:ph type="body" sz="half" idx="4294967295"/>
          </p:nvPr>
        </p:nvSpPr>
        <p:spPr>
          <a:xfrm>
            <a:off x="644986" y="2070449"/>
            <a:ext cx="5184003" cy="2717102"/>
          </a:xfrm>
          <a:prstGeom prst="rect">
            <a:avLst/>
          </a:prstGeom>
        </p:spPr>
        <p:txBody>
          <a:bodyPr lIns="91421" tIns="91421" rIns="91421" bIns="91421" anchor="t"/>
          <a:lstStyle/>
          <a:p>
            <a:pPr marL="457200" indent="-317500" algn="just">
              <a:lnSpc>
                <a:spcPct val="115000"/>
              </a:lnSpc>
              <a:buClr>
                <a:srgbClr val="000000"/>
              </a:buClr>
              <a:buSzPts val="1400"/>
              <a:buFont typeface="Arial"/>
              <a:buChar char="●"/>
              <a:defRPr sz="1400" u="sng"/>
            </a:pPr>
            <a:r>
              <a:t>GSM Sim Tool</a:t>
            </a:r>
            <a:r>
              <a:rPr u="none"/>
              <a:t> - SIM Application Toolkit (STK) is a standard of the GSM system which enables the subscriber identity module (SIM card) to initiate actions which can be used for various value-added services.</a:t>
            </a:r>
          </a:p>
          <a:p>
            <a:pPr indent="0" algn="just">
              <a:lnSpc>
                <a:spcPct val="115000"/>
              </a:lnSpc>
              <a:spcBef>
                <a:spcPts val="1200"/>
              </a:spcBef>
              <a:defRPr sz="1400"/>
            </a:pPr>
          </a:p>
          <a:p>
            <a:pPr marL="457200" indent="-317500" algn="just">
              <a:lnSpc>
                <a:spcPct val="115000"/>
              </a:lnSpc>
              <a:spcBef>
                <a:spcPts val="1200"/>
              </a:spcBef>
              <a:buClr>
                <a:srgbClr val="000000"/>
              </a:buClr>
              <a:buSzPts val="1400"/>
              <a:buFont typeface="Arial"/>
              <a:buChar char="●"/>
              <a:defRPr sz="1400" u="sng"/>
            </a:pPr>
            <a:r>
              <a:t>SOS Switch</a:t>
            </a:r>
            <a:r>
              <a:rPr u="none"/>
              <a:t> - The SOS button linked to eCall, the eCall system automatically notifies the emergency services if your car is involved in an accident.</a:t>
            </a:r>
          </a:p>
        </p:txBody>
      </p:sp>
      <p:pic>
        <p:nvPicPr>
          <p:cNvPr id="193" name="Google Shape;127;p23" descr="Google Shape;127;p23"/>
          <p:cNvPicPr>
            <a:picLocks noChangeAspect="1"/>
          </p:cNvPicPr>
          <p:nvPr/>
        </p:nvPicPr>
        <p:blipFill>
          <a:blip r:embed="rId2">
            <a:extLst/>
          </a:blip>
          <a:stretch>
            <a:fillRect/>
          </a:stretch>
        </p:blipFill>
        <p:spPr>
          <a:xfrm>
            <a:off x="6259424" y="1315685"/>
            <a:ext cx="2568179" cy="2037852"/>
          </a:xfrm>
          <a:prstGeom prst="rect">
            <a:avLst/>
          </a:prstGeom>
          <a:ln w="12700">
            <a:miter lim="400000"/>
          </a:ln>
        </p:spPr>
      </p:pic>
      <p:pic>
        <p:nvPicPr>
          <p:cNvPr id="194" name="Google Shape;128;p23" descr="Google Shape;128;p23"/>
          <p:cNvPicPr>
            <a:picLocks noChangeAspect="1"/>
          </p:cNvPicPr>
          <p:nvPr/>
        </p:nvPicPr>
        <p:blipFill>
          <a:blip r:embed="rId3">
            <a:extLst/>
          </a:blip>
          <a:stretch>
            <a:fillRect/>
          </a:stretch>
        </p:blipFill>
        <p:spPr>
          <a:xfrm>
            <a:off x="6612249" y="3567014"/>
            <a:ext cx="1862529" cy="2313679"/>
          </a:xfrm>
          <a:prstGeom prst="rect">
            <a:avLst/>
          </a:prstGeom>
          <a:ln w="12700">
            <a:miter lim="400000"/>
          </a:ln>
        </p:spPr>
      </p:pic>
      <p:sp>
        <p:nvSpPr>
          <p:cNvPr id="195" name="[13]"/>
          <p:cNvSpPr txBox="1"/>
          <p:nvPr/>
        </p:nvSpPr>
        <p:spPr>
          <a:xfrm>
            <a:off x="4545114" y="6477913"/>
            <a:ext cx="3961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[13]</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itle 1"/>
          <p:cNvSpPr txBox="1"/>
          <p:nvPr>
            <p:ph type="title"/>
          </p:nvPr>
        </p:nvSpPr>
        <p:spPr>
          <a:xfrm>
            <a:off x="360624" y="853597"/>
            <a:ext cx="3813432" cy="567570"/>
          </a:xfrm>
          <a:prstGeom prst="rect">
            <a:avLst/>
          </a:prstGeom>
        </p:spPr>
        <p:txBody>
          <a:bodyPr lIns="91421" tIns="91421" rIns="91421" bIns="91421" anchor="t"/>
          <a:lstStyle/>
          <a:p>
            <a:pPr defTabSz="694944">
              <a:defRPr b="1" sz="2500" u="sng">
                <a:latin typeface="Times New Roman"/>
                <a:ea typeface="Times New Roman"/>
                <a:cs typeface="Times New Roman"/>
                <a:sym typeface="Times New Roman"/>
              </a:defRPr>
            </a:pPr>
            <a:r>
              <a:t>Working Assets</a:t>
            </a:r>
            <a:r>
              <a:rPr sz="2700" u="none"/>
              <a:t>  </a:t>
            </a:r>
            <a:r>
              <a:rPr sz="1900" u="none"/>
              <a:t>cont….</a:t>
            </a:r>
          </a:p>
        </p:txBody>
      </p:sp>
      <p:sp>
        <p:nvSpPr>
          <p:cNvPr id="198" name="Pulse Rate Sensor - It is an optical heart rate sensor measures pulse waves, which are changes in the volume of a blood vessel that occur when the heart pumps blood.…"/>
          <p:cNvSpPr txBox="1"/>
          <p:nvPr>
            <p:ph type="body" sz="half" idx="4294967295"/>
          </p:nvPr>
        </p:nvSpPr>
        <p:spPr>
          <a:xfrm>
            <a:off x="831600" y="2070449"/>
            <a:ext cx="7480800" cy="2717102"/>
          </a:xfrm>
          <a:prstGeom prst="rect">
            <a:avLst/>
          </a:prstGeom>
        </p:spPr>
        <p:txBody>
          <a:bodyPr lIns="91421" tIns="91421" rIns="91421" bIns="91421" anchor="t"/>
          <a:lstStyle/>
          <a:p>
            <a:pPr marL="457200" indent="-317500" algn="just">
              <a:lnSpc>
                <a:spcPct val="115000"/>
              </a:lnSpc>
              <a:buClr>
                <a:srgbClr val="000000"/>
              </a:buClr>
              <a:buSzPts val="1400"/>
              <a:buFont typeface="Arial"/>
              <a:buChar char="●"/>
              <a:defRPr sz="1400" u="sng"/>
            </a:pPr>
            <a:r>
              <a:t>Pulse Rate Sensor</a:t>
            </a:r>
            <a:r>
              <a:rPr u="none"/>
              <a:t> - It is an optical heart rate sensor measures pulse waves, which are changes in the volume of a blood vessel that occur when the heart pumps blood.</a:t>
            </a:r>
          </a:p>
          <a:p>
            <a:pPr marL="457200" indent="-317500" algn="just">
              <a:lnSpc>
                <a:spcPct val="115000"/>
              </a:lnSpc>
              <a:buClr>
                <a:srgbClr val="000000"/>
              </a:buClr>
              <a:buSzPts val="1400"/>
              <a:buFont typeface="Arial"/>
              <a:buChar char="●"/>
              <a:defRPr sz="1400" u="sng"/>
            </a:pPr>
            <a:r>
              <a:t>Temperature Sensor</a:t>
            </a:r>
            <a:r>
              <a:rPr u="none"/>
              <a:t> - A temperature sensor is a device used to measure temperature. This can be air temperature, liquid temperature or the temperature of solid matter.</a:t>
            </a:r>
          </a:p>
          <a:p>
            <a:pPr marL="457200" indent="-317500" algn="just">
              <a:lnSpc>
                <a:spcPct val="115000"/>
              </a:lnSpc>
              <a:buClr>
                <a:srgbClr val="000000"/>
              </a:buClr>
              <a:buSzPts val="1400"/>
              <a:buFont typeface="Arial"/>
              <a:buChar char="●"/>
              <a:defRPr sz="1400" u="sng"/>
            </a:pPr>
            <a:r>
              <a:t>Wrist Band</a:t>
            </a:r>
            <a:r>
              <a:rPr u="none"/>
              <a:t> - Wristbands are encircling strips worn on the wrist or lower forearm, the term can be used to refer to a bracelet-like band.</a:t>
            </a:r>
          </a:p>
          <a:p>
            <a:pPr marL="457200" indent="-317500" algn="just">
              <a:lnSpc>
                <a:spcPct val="115000"/>
              </a:lnSpc>
              <a:buClr>
                <a:srgbClr val="000000"/>
              </a:buClr>
              <a:buSzPts val="1400"/>
              <a:buFont typeface="Arial"/>
              <a:buChar char="●"/>
              <a:defRPr sz="1400" u="sng"/>
            </a:pPr>
            <a:r>
              <a:t>2 x 9V Cells</a:t>
            </a:r>
            <a:r>
              <a:rPr u="none"/>
              <a:t> - The nine-volt battery, or 9-volt battery, is a common size of battery that was introduced for early transistor radios. It has a rectangular prism shape with rounded edges and a polarized snap connector at the top.</a:t>
            </a:r>
          </a:p>
        </p:txBody>
      </p:sp>
      <p:sp>
        <p:nvSpPr>
          <p:cNvPr id="199" name="[14]"/>
          <p:cNvSpPr txBox="1"/>
          <p:nvPr/>
        </p:nvSpPr>
        <p:spPr>
          <a:xfrm>
            <a:off x="4545114" y="6477913"/>
            <a:ext cx="3961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[14]</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0Mnl4WLx4bp2ienQ_b_BAEEWagfGj_OQ_lRKrppLf6gccFFRhp-0TJL3f43pZpeqX7yujwjxE7qB5MonCnQ8Lt33LZU71MyNvapjPmdMqlTcfNBnCXkTcjye2OiCf6dDTt4RuyWCA6Q7KnZEWJ8.png" descr="0Mnl4WLx4bp2ienQ_b_BAEEWagfGj_OQ_lRKrppLf6gccFFRhp-0TJL3f43pZpeqX7yujwjxE7qB5MonCnQ8Lt33LZU71MyNvapjPmdMqlTcfNBnCXkTcjye2OiCf6dDTt4RuyWCA6Q7KnZEWJ8.png"/>
          <p:cNvPicPr>
            <a:picLocks noChangeAspect="1"/>
          </p:cNvPicPr>
          <p:nvPr/>
        </p:nvPicPr>
        <p:blipFill>
          <a:blip r:embed="rId2">
            <a:extLst/>
          </a:blip>
          <a:stretch>
            <a:fillRect/>
          </a:stretch>
        </p:blipFill>
        <p:spPr>
          <a:xfrm>
            <a:off x="2273300" y="1885929"/>
            <a:ext cx="3968187" cy="4081103"/>
          </a:xfrm>
          <a:prstGeom prst="rect">
            <a:avLst/>
          </a:prstGeom>
          <a:ln w="12700">
            <a:miter lim="400000"/>
          </a:ln>
        </p:spPr>
      </p:pic>
      <p:sp>
        <p:nvSpPr>
          <p:cNvPr id="202" name="[15]"/>
          <p:cNvSpPr txBox="1"/>
          <p:nvPr/>
        </p:nvSpPr>
        <p:spPr>
          <a:xfrm>
            <a:off x="4545114" y="6477913"/>
            <a:ext cx="3961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[15]</a:t>
            </a:r>
          </a:p>
        </p:txBody>
      </p:sp>
      <p:sp>
        <p:nvSpPr>
          <p:cNvPr id="203" name="Flow Chart"/>
          <p:cNvSpPr txBox="1"/>
          <p:nvPr/>
        </p:nvSpPr>
        <p:spPr>
          <a:xfrm>
            <a:off x="3271263" y="358640"/>
            <a:ext cx="2601473" cy="6667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Flow Chart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16]"/>
          <p:cNvSpPr txBox="1"/>
          <p:nvPr/>
        </p:nvSpPr>
        <p:spPr>
          <a:xfrm>
            <a:off x="4545114" y="6477913"/>
            <a:ext cx="3961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[16]</a:t>
            </a:r>
          </a:p>
        </p:txBody>
      </p:sp>
      <p:sp>
        <p:nvSpPr>
          <p:cNvPr id="206" name="Economic Feasibility:…"/>
          <p:cNvSpPr txBox="1"/>
          <p:nvPr/>
        </p:nvSpPr>
        <p:spPr>
          <a:xfrm>
            <a:off x="721991" y="1684940"/>
            <a:ext cx="7340657" cy="294167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lnSpc>
                <a:spcPts val="3900"/>
              </a:lnSpc>
              <a:defRPr>
                <a:latin typeface="Times New Roman"/>
                <a:ea typeface="Times New Roman"/>
                <a:cs typeface="Times New Roman"/>
                <a:sym typeface="Times New Roman"/>
              </a:defRPr>
            </a:pPr>
            <a:r>
              <a:t>Economic Feasibility:</a:t>
            </a:r>
            <a:endParaRPr>
              <a:latin typeface="Times Roman"/>
              <a:ea typeface="Times Roman"/>
              <a:cs typeface="Times Roman"/>
              <a:sym typeface="Times Roman"/>
            </a:endParaRP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As this IoT based project has been made through considering the cost, anyone can buy it easily.</a:t>
            </a: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According to our understanding, it will have an overall cost of Rs 3500 only.</a:t>
            </a: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The features that, it provides at this price range is amazing and hence it is pocket friendly too.</a:t>
            </a: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Maintenance and repairing will have very minimal associated cost.</a:t>
            </a: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User will experience many benefits at a very low cost.</a:t>
            </a:r>
          </a:p>
        </p:txBody>
      </p:sp>
      <p:sp>
        <p:nvSpPr>
          <p:cNvPr id="207" name="Technical Feasibility:…"/>
          <p:cNvSpPr txBox="1"/>
          <p:nvPr/>
        </p:nvSpPr>
        <p:spPr>
          <a:xfrm>
            <a:off x="662824" y="3520595"/>
            <a:ext cx="4383864" cy="48720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lnSpc>
                <a:spcPts val="3900"/>
              </a:lnSpc>
              <a:defRPr>
                <a:latin typeface="Times New Roman"/>
                <a:ea typeface="Times New Roman"/>
                <a:cs typeface="Times New Roman"/>
                <a:sym typeface="Times New Roman"/>
              </a:defRPr>
            </a:pPr>
            <a:r>
              <a:t>Technical Feasibility:</a:t>
            </a:r>
            <a:endParaRPr>
              <a:latin typeface="Times Roman"/>
              <a:ea typeface="Times Roman"/>
              <a:cs typeface="Times Roman"/>
              <a:sym typeface="Times Roman"/>
            </a:endParaRPr>
          </a:p>
          <a:p>
            <a:pPr marL="457200" indent="-317500"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Ardiuno Nano.</a:t>
            </a:r>
          </a:p>
          <a:p>
            <a:pPr marL="457200" indent="-317500"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GSM Module.</a:t>
            </a:r>
          </a:p>
          <a:p>
            <a:pPr marL="457200" indent="-317500"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GSM Sim Tool.</a:t>
            </a:r>
          </a:p>
          <a:p>
            <a:pPr marL="457200" indent="-317500"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SOS Switch.</a:t>
            </a:r>
          </a:p>
          <a:p>
            <a:pPr marL="457200" indent="-317500"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Pulse Rate Sensor.</a:t>
            </a:r>
          </a:p>
          <a:p>
            <a:pPr marL="457200" indent="-317500"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Temperature Sensor.</a:t>
            </a:r>
          </a:p>
          <a:p>
            <a:pPr marL="457200" indent="-317500"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Wrist Band.</a:t>
            </a:r>
          </a:p>
          <a:p>
            <a:pPr marL="457200" indent="-317500"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2 x 9V Cells.</a:t>
            </a:r>
          </a:p>
          <a:p>
            <a:pPr marL="457200" indent="-317500"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These tools are very efficient and are easily available.</a:t>
            </a:r>
          </a:p>
        </p:txBody>
      </p:sp>
      <p:sp>
        <p:nvSpPr>
          <p:cNvPr id="208" name="Feasibility Analysis"/>
          <p:cNvSpPr txBox="1"/>
          <p:nvPr/>
        </p:nvSpPr>
        <p:spPr>
          <a:xfrm>
            <a:off x="2424058" y="518594"/>
            <a:ext cx="4295881" cy="6667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Feasibility Analysis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17]"/>
          <p:cNvSpPr txBox="1"/>
          <p:nvPr/>
        </p:nvSpPr>
        <p:spPr>
          <a:xfrm>
            <a:off x="4545114" y="6477913"/>
            <a:ext cx="3961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[17]</a:t>
            </a:r>
          </a:p>
        </p:txBody>
      </p:sp>
      <p:sp>
        <p:nvSpPr>
          <p:cNvPr id="211" name="Resource Feasibility:…"/>
          <p:cNvSpPr txBox="1"/>
          <p:nvPr/>
        </p:nvSpPr>
        <p:spPr>
          <a:xfrm>
            <a:off x="938129" y="1697514"/>
            <a:ext cx="4995312" cy="245907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lnSpc>
                <a:spcPts val="3900"/>
              </a:lnSpc>
              <a:defRPr>
                <a:latin typeface="Times New Roman"/>
                <a:ea typeface="Times New Roman"/>
                <a:cs typeface="Times New Roman"/>
                <a:sym typeface="Times New Roman"/>
              </a:defRPr>
            </a:pPr>
            <a:r>
              <a:t>Resource Feasibility:</a:t>
            </a:r>
            <a:endParaRPr>
              <a:latin typeface="Times Roman"/>
              <a:ea typeface="Times Roman"/>
              <a:cs typeface="Times Roman"/>
              <a:sym typeface="Times Roman"/>
            </a:endParaRP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Programming Device such as Laptops.</a:t>
            </a: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Wrist Bands that is easily available.</a:t>
            </a: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9V Cells that we can get at any nearby store.</a:t>
            </a: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Ardiuno nano, which we can easily buy from any online store.</a:t>
            </a:r>
          </a:p>
        </p:txBody>
      </p:sp>
      <p:sp>
        <p:nvSpPr>
          <p:cNvPr id="212" name="Time Feasibility:…"/>
          <p:cNvSpPr txBox="1"/>
          <p:nvPr/>
        </p:nvSpPr>
        <p:spPr>
          <a:xfrm>
            <a:off x="824588" y="3496274"/>
            <a:ext cx="7383193" cy="29416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defTabSz="457200">
              <a:lnSpc>
                <a:spcPts val="3900"/>
              </a:lnSpc>
              <a:defRPr>
                <a:latin typeface="Times New Roman"/>
                <a:ea typeface="Times New Roman"/>
                <a:cs typeface="Times New Roman"/>
                <a:sym typeface="Times New Roman"/>
              </a:defRPr>
            </a:pPr>
            <a:r>
              <a:t>Time Feasibility:</a:t>
            </a:r>
            <a:endParaRPr>
              <a:latin typeface="Times Roman"/>
              <a:ea typeface="Times Roman"/>
              <a:cs typeface="Times Roman"/>
              <a:sym typeface="Times Roman"/>
            </a:endParaRP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The time period for this project is provided by the mentor.</a:t>
            </a: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This project will have several deadlines and deliverables that are schedules successively.</a:t>
            </a: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Each part of the project has a deadline time to complete which makes this project time efficient.</a:t>
            </a:r>
          </a:p>
          <a:p>
            <a:pPr marL="457200" indent="-317500" algn="just" defTabSz="457200">
              <a:lnSpc>
                <a:spcPts val="3800"/>
              </a:lnSpc>
              <a:buClr>
                <a:srgbClr val="000000"/>
              </a:buClr>
              <a:buSzPct val="100000"/>
              <a:buFont typeface="Times New Roman"/>
              <a:buChar char="•"/>
              <a:defRPr>
                <a:latin typeface="Times New Roman"/>
                <a:ea typeface="Times New Roman"/>
                <a:cs typeface="Times New Roman"/>
                <a:sym typeface="Times New Roman"/>
              </a:defRPr>
            </a:pPr>
            <a:r>
              <a:t>Hence, the development of the complete project is well planned and no delays expected resulting in a timely completion.</a:t>
            </a:r>
          </a:p>
        </p:txBody>
      </p:sp>
      <p:sp>
        <p:nvSpPr>
          <p:cNvPr id="213" name="Feasibility Analysis  cont…"/>
          <p:cNvSpPr txBox="1"/>
          <p:nvPr/>
        </p:nvSpPr>
        <p:spPr>
          <a:xfrm>
            <a:off x="1793350" y="616344"/>
            <a:ext cx="5557298" cy="6667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4000" u="sng">
                <a:solidFill>
                  <a:srgbClr val="0F2F93"/>
                </a:solidFill>
                <a:latin typeface="Times New Roman"/>
                <a:ea typeface="Times New Roman"/>
                <a:cs typeface="Times New Roman"/>
                <a:sym typeface="Times New Roman"/>
              </a:defRPr>
            </a:pPr>
            <a:r>
              <a:t>Feasibility Analysis  </a:t>
            </a:r>
            <a:r>
              <a:rPr sz="2800"/>
              <a:t>cont…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Cost Effective - Use of low-cost hardware providing most accurate results will be considered.…"/>
          <p:cNvSpPr txBox="1"/>
          <p:nvPr>
            <p:ph type="body" sz="half" idx="4294967295"/>
          </p:nvPr>
        </p:nvSpPr>
        <p:spPr>
          <a:xfrm>
            <a:off x="831600" y="1840499"/>
            <a:ext cx="7480800" cy="3177005"/>
          </a:xfrm>
          <a:prstGeom prst="rect">
            <a:avLst/>
          </a:prstGeom>
        </p:spPr>
        <p:txBody>
          <a:bodyPr lIns="91421" tIns="91421" rIns="91421" bIns="91421" anchor="t"/>
          <a:lstStyle/>
          <a:p>
            <a:pPr marL="457200" indent="-317500" algn="just">
              <a:lnSpc>
                <a:spcPct val="115000"/>
              </a:lnSpc>
              <a:buClr>
                <a:srgbClr val="000000"/>
              </a:buClr>
              <a:buSzPts val="1400"/>
              <a:buFont typeface="Arial"/>
              <a:buChar char="●"/>
              <a:defRPr b="1" sz="1400" u="sng"/>
            </a:pPr>
            <a:r>
              <a:t>Cost Effective</a:t>
            </a:r>
            <a:r>
              <a:rPr b="0" u="none"/>
              <a:t> - Use of low-cost hardware providing most accurate results will be considered.</a:t>
            </a:r>
          </a:p>
          <a:p>
            <a:pPr marL="457200" indent="-317500" algn="just">
              <a:lnSpc>
                <a:spcPct val="115000"/>
              </a:lnSpc>
              <a:buClr>
                <a:srgbClr val="000000"/>
              </a:buClr>
              <a:buSzPts val="1400"/>
              <a:buFont typeface="Arial"/>
              <a:buChar char="●"/>
              <a:defRPr b="1" sz="1400" u="sng"/>
            </a:pPr>
            <a:r>
              <a:t>Reliable</a:t>
            </a:r>
            <a:r>
              <a:rPr b="0" u="none"/>
              <a:t> - The proposed wrist band would be of high reliability as it will be of high quality and flexibility so that user can use it properly.</a:t>
            </a:r>
          </a:p>
          <a:p>
            <a:pPr marL="457200" indent="-317500" algn="just">
              <a:lnSpc>
                <a:spcPct val="115000"/>
              </a:lnSpc>
              <a:buClr>
                <a:srgbClr val="000000"/>
              </a:buClr>
              <a:buSzPts val="1400"/>
              <a:buFont typeface="Arial"/>
              <a:buChar char="●"/>
              <a:defRPr b="1" sz="1400" u="sng"/>
            </a:pPr>
            <a:r>
              <a:t>Security</a:t>
            </a:r>
            <a:r>
              <a:rPr b="0" u="none"/>
              <a:t> - We will be able to connect or locate the person using GPS coordinates and can be able to sense increased heart-rate during panic situations and so it can be used in a situation that requires immediate action.</a:t>
            </a:r>
            <a:endParaRPr sz="1200">
              <a:latin typeface="Times New Roman"/>
              <a:ea typeface="Times New Roman"/>
              <a:cs typeface="Times New Roman"/>
              <a:sym typeface="Times New Roman"/>
            </a:endParaRPr>
          </a:p>
          <a:p>
            <a:pPr marL="457200" indent="-317500" algn="just">
              <a:lnSpc>
                <a:spcPct val="115000"/>
              </a:lnSpc>
              <a:buClr>
                <a:srgbClr val="000000"/>
              </a:buClr>
              <a:buSzPts val="1400"/>
              <a:buFont typeface="Arial"/>
              <a:buChar char="●"/>
              <a:defRPr b="1" sz="1400" u="sng"/>
            </a:pPr>
            <a:r>
              <a:t>Maintainability</a:t>
            </a:r>
            <a:r>
              <a:rPr b="0" u="none"/>
              <a:t> - It takes less time to perform a successful repair action. It will measure the ease and speed with which the wristband will get restored when got defected.</a:t>
            </a:r>
          </a:p>
        </p:txBody>
      </p:sp>
      <p:sp>
        <p:nvSpPr>
          <p:cNvPr id="216" name="[18]"/>
          <p:cNvSpPr txBox="1"/>
          <p:nvPr/>
        </p:nvSpPr>
        <p:spPr>
          <a:xfrm>
            <a:off x="4545114" y="6477913"/>
            <a:ext cx="3961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[18]</a:t>
            </a:r>
          </a:p>
        </p:txBody>
      </p:sp>
      <p:sp>
        <p:nvSpPr>
          <p:cNvPr id="217" name="Advantages"/>
          <p:cNvSpPr txBox="1"/>
          <p:nvPr/>
        </p:nvSpPr>
        <p:spPr>
          <a:xfrm>
            <a:off x="3802031" y="700168"/>
            <a:ext cx="1882310" cy="4827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u="sng">
                <a:solidFill>
                  <a:srgbClr val="0F2F93"/>
                </a:solidFill>
                <a:latin typeface="Times New Roman"/>
                <a:ea typeface="Times New Roman"/>
                <a:cs typeface="Times New Roman"/>
                <a:sym typeface="Times New Roman"/>
              </a:defRPr>
            </a:lvl1pPr>
          </a:lstStyle>
          <a:p>
            <a:pPr/>
            <a:r>
              <a:t>Advantages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Google Shape;167;p30" descr="Google Shape;167;p30"/>
          <p:cNvPicPr>
            <a:picLocks noChangeAspect="1"/>
          </p:cNvPicPr>
          <p:nvPr/>
        </p:nvPicPr>
        <p:blipFill>
          <a:blip r:embed="rId2">
            <a:extLst/>
          </a:blip>
          <a:stretch>
            <a:fillRect/>
          </a:stretch>
        </p:blipFill>
        <p:spPr>
          <a:xfrm>
            <a:off x="776488" y="1737279"/>
            <a:ext cx="3542285" cy="3969938"/>
          </a:xfrm>
          <a:prstGeom prst="rect">
            <a:avLst/>
          </a:prstGeom>
          <a:ln w="12700">
            <a:miter lim="400000"/>
          </a:ln>
        </p:spPr>
      </p:pic>
      <p:pic>
        <p:nvPicPr>
          <p:cNvPr id="220" name="Google Shape;166;p30" descr="Google Shape;166;p30"/>
          <p:cNvPicPr>
            <a:picLocks noChangeAspect="1"/>
          </p:cNvPicPr>
          <p:nvPr/>
        </p:nvPicPr>
        <p:blipFill>
          <a:blip r:embed="rId3">
            <a:extLst/>
          </a:blip>
          <a:stretch>
            <a:fillRect/>
          </a:stretch>
        </p:blipFill>
        <p:spPr>
          <a:xfrm>
            <a:off x="5172493" y="1689654"/>
            <a:ext cx="3644096" cy="4065188"/>
          </a:xfrm>
          <a:prstGeom prst="rect">
            <a:avLst/>
          </a:prstGeom>
          <a:ln w="12700">
            <a:miter lim="400000"/>
          </a:ln>
        </p:spPr>
      </p:pic>
      <p:sp>
        <p:nvSpPr>
          <p:cNvPr id="221" name="[19]"/>
          <p:cNvSpPr txBox="1"/>
          <p:nvPr/>
        </p:nvSpPr>
        <p:spPr>
          <a:xfrm>
            <a:off x="4545114" y="6477913"/>
            <a:ext cx="3961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[19]</a:t>
            </a:r>
          </a:p>
        </p:txBody>
      </p:sp>
      <p:sp>
        <p:nvSpPr>
          <p:cNvPr id="222" name="Future Aspects"/>
          <p:cNvSpPr txBox="1"/>
          <p:nvPr/>
        </p:nvSpPr>
        <p:spPr>
          <a:xfrm>
            <a:off x="2894850" y="426112"/>
            <a:ext cx="3354296" cy="6667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Future Aspects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ii]"/>
          <p:cNvSpPr txBox="1"/>
          <p:nvPr/>
        </p:nvSpPr>
        <p:spPr>
          <a:xfrm>
            <a:off x="4545114" y="6477913"/>
            <a:ext cx="328421"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[ii]</a:t>
            </a:r>
          </a:p>
        </p:txBody>
      </p:sp>
      <p:sp>
        <p:nvSpPr>
          <p:cNvPr id="142" name="Approval from guide for the evaluation"/>
          <p:cNvSpPr txBox="1"/>
          <p:nvPr/>
        </p:nvSpPr>
        <p:spPr>
          <a:xfrm>
            <a:off x="1293155" y="569449"/>
            <a:ext cx="6557689" cy="45840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600" u="sng">
                <a:solidFill>
                  <a:srgbClr val="0F2F93"/>
                </a:solidFill>
                <a:latin typeface="Times New Roman"/>
                <a:ea typeface="Times New Roman"/>
                <a:cs typeface="Times New Roman"/>
                <a:sym typeface="Times New Roman"/>
              </a:defRPr>
            </a:lvl1pPr>
          </a:lstStyle>
          <a:p>
            <a:pPr/>
            <a:r>
              <a:t>Approval from guide for the evaluation</a:t>
            </a:r>
          </a:p>
        </p:txBody>
      </p:sp>
      <p:pic>
        <p:nvPicPr>
          <p:cNvPr id="143" name="Screenshot 2022-05-05 at 11.50.59 PM.png" descr="Screenshot 2022-05-05 at 11.50.59 PM.png"/>
          <p:cNvPicPr>
            <a:picLocks noChangeAspect="1"/>
          </p:cNvPicPr>
          <p:nvPr/>
        </p:nvPicPr>
        <p:blipFill>
          <a:blip r:embed="rId2">
            <a:extLst/>
          </a:blip>
          <a:stretch>
            <a:fillRect/>
          </a:stretch>
        </p:blipFill>
        <p:spPr>
          <a:xfrm>
            <a:off x="1261382" y="1359863"/>
            <a:ext cx="6621237" cy="4138275"/>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This device represent concerning the important problems in the society that is faced by the ladies nowadays and can ease to resolve them technologically with compress instrumentality and concepts. Exploitation articulatio wrist band and spectacles, screa"/>
          <p:cNvSpPr txBox="1"/>
          <p:nvPr>
            <p:ph type="body" sz="half" idx="4294967295"/>
          </p:nvPr>
        </p:nvSpPr>
        <p:spPr>
          <a:xfrm>
            <a:off x="831600" y="2129700"/>
            <a:ext cx="7480800" cy="2598600"/>
          </a:xfrm>
          <a:prstGeom prst="rect">
            <a:avLst/>
          </a:prstGeom>
        </p:spPr>
        <p:txBody>
          <a:bodyPr lIns="91421" tIns="91421" rIns="91421" bIns="91421" anchor="t"/>
          <a:lstStyle/>
          <a:p>
            <a:pPr indent="0" algn="just">
              <a:lnSpc>
                <a:spcPct val="115000"/>
              </a:lnSpc>
              <a:defRPr sz="1400">
                <a:latin typeface="Times New Roman"/>
                <a:ea typeface="Times New Roman"/>
                <a:cs typeface="Times New Roman"/>
                <a:sym typeface="Times New Roman"/>
              </a:defRPr>
            </a:pPr>
            <a:r>
              <a:t>This device represent concerning the important problems in the society that is faced by the ladies nowadays and can ease to resolve them technologically with compress instrumentality and concepts. Exploitation articulatio wrist band and spectacles, screaming alarms, live streaming video and additionally alerting the emergency connections by causation the texts with the location. This method will get the better of the Concerns that fears every girl within the nation concerning her safety and security.</a:t>
            </a:r>
          </a:p>
          <a:p>
            <a:pPr indent="0" algn="just">
              <a:lnSpc>
                <a:spcPct val="115000"/>
              </a:lnSpc>
              <a:spcBef>
                <a:spcPts val="900"/>
              </a:spcBef>
              <a:defRPr sz="1400">
                <a:latin typeface="Times New Roman"/>
                <a:ea typeface="Times New Roman"/>
                <a:cs typeface="Times New Roman"/>
                <a:sym typeface="Times New Roman"/>
              </a:defRPr>
            </a:pPr>
            <a:r>
              <a:t>We will be able to connect or locate the person using GPS coordinates and can be able to sense increased heart-rate during panic situations.It can be used in a situation that requires immediate action and so it will help us to improve the individual’s security.</a:t>
            </a:r>
          </a:p>
        </p:txBody>
      </p:sp>
      <p:sp>
        <p:nvSpPr>
          <p:cNvPr id="225" name="[20]"/>
          <p:cNvSpPr txBox="1"/>
          <p:nvPr/>
        </p:nvSpPr>
        <p:spPr>
          <a:xfrm>
            <a:off x="4545114" y="6477913"/>
            <a:ext cx="3961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[20]</a:t>
            </a:r>
          </a:p>
        </p:txBody>
      </p:sp>
      <p:sp>
        <p:nvSpPr>
          <p:cNvPr id="226" name="Conclusion"/>
          <p:cNvSpPr txBox="1"/>
          <p:nvPr/>
        </p:nvSpPr>
        <p:spPr>
          <a:xfrm>
            <a:off x="3477176" y="415510"/>
            <a:ext cx="2532019" cy="6667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Conclusion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hank You !"/>
          <p:cNvSpPr txBox="1"/>
          <p:nvPr/>
        </p:nvSpPr>
        <p:spPr>
          <a:xfrm>
            <a:off x="3174026" y="3095619"/>
            <a:ext cx="2795942" cy="66675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Thank You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itle 1"/>
          <p:cNvSpPr txBox="1"/>
          <p:nvPr>
            <p:ph type="ctrTitle"/>
          </p:nvPr>
        </p:nvSpPr>
        <p:spPr>
          <a:xfrm>
            <a:off x="3637414" y="336882"/>
            <a:ext cx="1507317" cy="1037636"/>
          </a:xfrm>
          <a:prstGeom prst="rect">
            <a:avLst/>
          </a:prstGeom>
        </p:spPr>
        <p:txBody>
          <a:bodyPr/>
          <a:lstStyle>
            <a:lvl1pPr algn="ctr">
              <a:defRPr b="1" sz="2600" u="sng">
                <a:solidFill>
                  <a:srgbClr val="0F2F93"/>
                </a:solidFill>
                <a:latin typeface="Times New Roman"/>
                <a:ea typeface="Times New Roman"/>
                <a:cs typeface="Times New Roman"/>
                <a:sym typeface="Times New Roman"/>
              </a:defRPr>
            </a:lvl1pPr>
          </a:lstStyle>
          <a:p>
            <a:pPr/>
            <a:r>
              <a:t>Contents:</a:t>
            </a:r>
          </a:p>
        </p:txBody>
      </p:sp>
      <p:sp>
        <p:nvSpPr>
          <p:cNvPr id="146" name="Title page ……………………………………………………………………………..……… i…"/>
          <p:cNvSpPr txBox="1"/>
          <p:nvPr/>
        </p:nvSpPr>
        <p:spPr>
          <a:xfrm>
            <a:off x="516477" y="1373966"/>
            <a:ext cx="7749190" cy="37404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600">
                <a:latin typeface="Times New Roman"/>
                <a:ea typeface="Times New Roman"/>
                <a:cs typeface="Times New Roman"/>
                <a:sym typeface="Times New Roman"/>
              </a:defRPr>
            </a:pPr>
            <a:r>
              <a:t>Title page ……………………………………………………………………………..……… i</a:t>
            </a:r>
          </a:p>
          <a:p>
            <a:pPr defTabSz="457200">
              <a:defRPr sz="1600">
                <a:latin typeface="Times New Roman"/>
                <a:ea typeface="Times New Roman"/>
                <a:cs typeface="Times New Roman"/>
                <a:sym typeface="Times New Roman"/>
              </a:defRPr>
            </a:pPr>
            <a:r>
              <a:t>Approval from guide for the evaluation……………………………………………………….ii</a:t>
            </a:r>
          </a:p>
          <a:p>
            <a:pPr defTabSz="457200">
              <a:defRPr sz="1600">
                <a:latin typeface="Times New Roman"/>
                <a:ea typeface="Times New Roman"/>
                <a:cs typeface="Times New Roman"/>
                <a:sym typeface="Times New Roman"/>
              </a:defRPr>
            </a:pPr>
            <a:r>
              <a:t>Project Overview ………………………..………………………………….…………..……..3</a:t>
            </a:r>
          </a:p>
          <a:p>
            <a:pPr defTabSz="457200">
              <a:defRPr sz="1600">
                <a:latin typeface="Times New Roman"/>
                <a:ea typeface="Times New Roman"/>
                <a:cs typeface="Times New Roman"/>
                <a:sym typeface="Times New Roman"/>
              </a:defRPr>
            </a:pPr>
            <a:r>
              <a:t>Objective of the Model…………………..…………………………………..….……………..4</a:t>
            </a:r>
          </a:p>
          <a:p>
            <a:pPr defTabSz="457200">
              <a:defRPr sz="1600">
                <a:latin typeface="Times New Roman"/>
                <a:ea typeface="Times New Roman"/>
                <a:cs typeface="Times New Roman"/>
                <a:sym typeface="Times New Roman"/>
              </a:defRPr>
            </a:pPr>
            <a:r>
              <a:t>Workload Distribution……………………………………….………………….……………..5</a:t>
            </a:r>
          </a:p>
          <a:p>
            <a:pPr defTabSz="457200">
              <a:defRPr sz="1600">
                <a:latin typeface="Times New Roman"/>
                <a:ea typeface="Times New Roman"/>
                <a:cs typeface="Times New Roman"/>
                <a:sym typeface="Times New Roman"/>
              </a:defRPr>
            </a:pPr>
            <a:r>
              <a:t>Improvement/Work done from the last evaluation……………………..…….………………..6</a:t>
            </a:r>
          </a:p>
          <a:p>
            <a:pPr defTabSz="457200">
              <a:defRPr sz="1600">
                <a:latin typeface="Times New Roman"/>
                <a:ea typeface="Times New Roman"/>
                <a:cs typeface="Times New Roman"/>
                <a:sym typeface="Times New Roman"/>
              </a:defRPr>
            </a:pPr>
            <a:r>
              <a:t>Proof of paper accepted or communicated/ Hackathon/ Patent………………………………..7</a:t>
            </a:r>
          </a:p>
          <a:p>
            <a:pPr defTabSz="457200">
              <a:defRPr sz="1600">
                <a:latin typeface="Times New Roman"/>
                <a:ea typeface="Times New Roman"/>
                <a:cs typeface="Times New Roman"/>
                <a:sym typeface="Times New Roman"/>
              </a:defRPr>
            </a:pPr>
            <a:r>
              <a:t>Introduction………………………………………………..…………………………………..8</a:t>
            </a:r>
          </a:p>
          <a:p>
            <a:pPr defTabSz="457200">
              <a:defRPr sz="1600">
                <a:latin typeface="Times New Roman"/>
                <a:ea typeface="Times New Roman"/>
                <a:cs typeface="Times New Roman"/>
                <a:sym typeface="Times New Roman"/>
              </a:defRPr>
            </a:pPr>
            <a:r>
              <a:t>The Motivation………………………………………….……………………………………..9</a:t>
            </a:r>
          </a:p>
          <a:p>
            <a:pPr defTabSz="457200">
              <a:defRPr sz="1600">
                <a:latin typeface="Times New Roman"/>
                <a:ea typeface="Times New Roman"/>
                <a:cs typeface="Times New Roman"/>
                <a:sym typeface="Times New Roman"/>
              </a:defRPr>
            </a:pPr>
            <a:r>
              <a:t>Objective of the Model……………………………..…………….……………………..……10</a:t>
            </a:r>
          </a:p>
          <a:p>
            <a:pPr defTabSz="457200">
              <a:defRPr sz="1600">
                <a:latin typeface="Times New Roman"/>
                <a:ea typeface="Times New Roman"/>
                <a:cs typeface="Times New Roman"/>
                <a:sym typeface="Times New Roman"/>
              </a:defRPr>
            </a:pPr>
            <a:r>
              <a:t>Methodology…………………………………………………………….……………………11</a:t>
            </a:r>
          </a:p>
          <a:p>
            <a:pPr defTabSz="457200">
              <a:defRPr sz="1600">
                <a:latin typeface="Times New Roman"/>
                <a:ea typeface="Times New Roman"/>
                <a:cs typeface="Times New Roman"/>
                <a:sym typeface="Times New Roman"/>
              </a:defRPr>
            </a:pPr>
            <a:r>
              <a:t>Flow Chart………………………………………..………………….…………….…………15</a:t>
            </a:r>
          </a:p>
          <a:p>
            <a:pPr defTabSz="457200">
              <a:defRPr sz="1600">
                <a:latin typeface="Times New Roman"/>
                <a:ea typeface="Times New Roman"/>
                <a:cs typeface="Times New Roman"/>
                <a:sym typeface="Times New Roman"/>
              </a:defRPr>
            </a:pPr>
            <a:r>
              <a:t>Feasibility Analysis…………………………………………………………..………………16</a:t>
            </a:r>
          </a:p>
          <a:p>
            <a:pPr defTabSz="457200">
              <a:defRPr sz="1600">
                <a:latin typeface="Times New Roman"/>
                <a:ea typeface="Times New Roman"/>
                <a:cs typeface="Times New Roman"/>
                <a:sym typeface="Times New Roman"/>
              </a:defRPr>
            </a:pPr>
            <a:r>
              <a:t>Advantages……………………………………………………………….………………..…18</a:t>
            </a:r>
          </a:p>
          <a:p>
            <a:pPr defTabSz="457200">
              <a:defRPr sz="1600">
                <a:latin typeface="Times New Roman"/>
                <a:ea typeface="Times New Roman"/>
                <a:cs typeface="Times New Roman"/>
                <a:sym typeface="Times New Roman"/>
              </a:defRPr>
            </a:pPr>
            <a:r>
              <a:t>Future Aspects………………………………………………..………….……………….…..19</a:t>
            </a:r>
          </a:p>
          <a:p>
            <a:pPr defTabSz="457200">
              <a:defRPr sz="1600">
                <a:latin typeface="Times New Roman"/>
                <a:ea typeface="Times New Roman"/>
                <a:cs typeface="Times New Roman"/>
                <a:sym typeface="Times New Roman"/>
              </a:defRPr>
            </a:pPr>
            <a:r>
              <a:t>Conclusion…………………………………………………………….………………..…….20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o plan an encapsulated system for women defense with ability to recognize pulse rate and body temperature and to mark their movement in case of emergencies and will take required actions.…"/>
          <p:cNvSpPr txBox="1"/>
          <p:nvPr/>
        </p:nvSpPr>
        <p:spPr>
          <a:xfrm>
            <a:off x="397334" y="1567420"/>
            <a:ext cx="7894567" cy="32324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algn="just" defTabSz="457200">
              <a:spcBef>
                <a:spcPts val="1600"/>
              </a:spcBef>
              <a:buClr>
                <a:srgbClr val="000000"/>
              </a:buClr>
              <a:buSzPct val="100000"/>
              <a:buFont typeface="Times New Roman"/>
              <a:buChar char="•"/>
              <a:defRPr sz="1600">
                <a:latin typeface="Times New Roman"/>
                <a:ea typeface="Times New Roman"/>
                <a:cs typeface="Times New Roman"/>
                <a:sym typeface="Times New Roman"/>
              </a:defRPr>
            </a:pPr>
            <a:r>
              <a:t>To plan an encapsulated system for women defense with ability to recognize pulse rate and body temperature and to mark their movement in case of emergencies and will take required actions. </a:t>
            </a:r>
            <a:endParaRPr>
              <a:latin typeface="Times Roman"/>
              <a:ea typeface="Times Roman"/>
              <a:cs typeface="Times Roman"/>
              <a:sym typeface="Times Roman"/>
            </a:endParaRPr>
          </a:p>
          <a:p>
            <a:pPr marL="457200" indent="-317500" algn="just" defTabSz="457200">
              <a:spcBef>
                <a:spcPts val="1600"/>
              </a:spcBef>
              <a:buClr>
                <a:srgbClr val="000000"/>
              </a:buClr>
              <a:buSzPct val="100000"/>
              <a:buFont typeface="Times New Roman"/>
              <a:buChar char="•"/>
              <a:defRPr sz="1600">
                <a:latin typeface="Times New Roman"/>
                <a:ea typeface="Times New Roman"/>
                <a:cs typeface="Times New Roman"/>
                <a:sym typeface="Times New Roman"/>
              </a:defRPr>
            </a:pPr>
            <a:r>
              <a:t>The major objective of the project is to design an IoT system called Smart safety band. Smart Watch contains a layer of sensors that can measure the biological boundaries of women in extreme conditions and 'triggers. Messages to caregivers and the purpose of the project is to design a portable watch to improve the safety of women.</a:t>
            </a:r>
          </a:p>
          <a:p>
            <a:pPr marL="457200" indent="-317500" algn="just" defTabSz="457200">
              <a:spcBef>
                <a:spcPts val="1600"/>
              </a:spcBef>
              <a:buClr>
                <a:srgbClr val="000000"/>
              </a:buClr>
              <a:buSzPct val="100000"/>
              <a:buFont typeface="Times New Roman"/>
              <a:buChar char="•"/>
              <a:defRPr sz="1600">
                <a:latin typeface="Times New Roman"/>
                <a:ea typeface="Times New Roman"/>
                <a:cs typeface="Times New Roman"/>
                <a:sym typeface="Times New Roman"/>
              </a:defRPr>
            </a:pPr>
            <a:r>
              <a:t>To develop a product based for the emergency security purpose. There  are many safety gadgets available in the market for the purpose of emergency safety needs but here our main aim is to propose a security wrist band which will be easily wearable device. Objective of the project is to design small wearable band to enhance the safety of the women.</a:t>
            </a:r>
          </a:p>
        </p:txBody>
      </p:sp>
      <p:sp>
        <p:nvSpPr>
          <p:cNvPr id="149" name="[3]"/>
          <p:cNvSpPr txBox="1"/>
          <p:nvPr/>
        </p:nvSpPr>
        <p:spPr>
          <a:xfrm>
            <a:off x="4545114" y="6477913"/>
            <a:ext cx="3199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[3]</a:t>
            </a:r>
          </a:p>
        </p:txBody>
      </p:sp>
      <p:sp>
        <p:nvSpPr>
          <p:cNvPr id="150" name="Project overview:"/>
          <p:cNvSpPr txBox="1"/>
          <p:nvPr/>
        </p:nvSpPr>
        <p:spPr>
          <a:xfrm>
            <a:off x="791998" y="551676"/>
            <a:ext cx="3916617" cy="6667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Project overview:</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Instant Call for help…"/>
          <p:cNvSpPr txBox="1"/>
          <p:nvPr>
            <p:ph type="body" sz="half" idx="4294967295"/>
          </p:nvPr>
        </p:nvSpPr>
        <p:spPr>
          <a:xfrm>
            <a:off x="831600" y="1800599"/>
            <a:ext cx="7480800" cy="3256802"/>
          </a:xfrm>
          <a:prstGeom prst="rect">
            <a:avLst/>
          </a:prstGeom>
        </p:spPr>
        <p:txBody>
          <a:bodyPr lIns="91421" tIns="91421" rIns="91421" bIns="91421" anchor="t"/>
          <a:lstStyle/>
          <a:p>
            <a:pPr marL="457200" indent="-330200">
              <a:buClr>
                <a:srgbClr val="000000"/>
              </a:buClr>
              <a:buSzPts val="1600"/>
              <a:buFont typeface="Arial"/>
              <a:buChar char="●"/>
              <a:defRPr sz="1600"/>
            </a:pPr>
            <a:r>
              <a:t>Instant Call for help</a:t>
            </a:r>
          </a:p>
          <a:p>
            <a:pPr marL="457200" indent="-330200">
              <a:buClr>
                <a:srgbClr val="000000"/>
              </a:buClr>
              <a:buSzPts val="1600"/>
              <a:buFont typeface="Arial"/>
              <a:buChar char="●"/>
              <a:defRPr sz="1600"/>
            </a:pPr>
            <a:r>
              <a:t>Sending alert to required contacts</a:t>
            </a:r>
          </a:p>
          <a:p>
            <a:pPr marL="457200" indent="-330200">
              <a:buClr>
                <a:srgbClr val="000000"/>
              </a:buClr>
              <a:buSzPts val="1600"/>
              <a:buFont typeface="Arial"/>
              <a:buChar char="●"/>
              <a:defRPr sz="1600"/>
            </a:pPr>
            <a:r>
              <a:t>Instant connection to the nearest police station</a:t>
            </a:r>
          </a:p>
          <a:p>
            <a:pPr marL="457200" indent="-330200">
              <a:buClr>
                <a:srgbClr val="000000"/>
              </a:buClr>
              <a:buSzPts val="1600"/>
              <a:buFont typeface="Arial"/>
              <a:buChar char="●"/>
              <a:defRPr sz="1600"/>
            </a:pPr>
            <a:r>
              <a:t>Location Sharing</a:t>
            </a:r>
          </a:p>
          <a:p>
            <a:pPr marL="457200" indent="-330200">
              <a:buClr>
                <a:srgbClr val="000000"/>
              </a:buClr>
              <a:buSzPts val="1600"/>
              <a:buFont typeface="Arial"/>
              <a:buChar char="●"/>
              <a:defRPr sz="1600"/>
            </a:pPr>
            <a:r>
              <a:t>SOS functionality</a:t>
            </a:r>
          </a:p>
          <a:p>
            <a:pPr marL="457200" indent="-330200">
              <a:buClr>
                <a:srgbClr val="000000"/>
              </a:buClr>
              <a:buSzPts val="1600"/>
              <a:buFont typeface="Arial"/>
              <a:buChar char="●"/>
              <a:defRPr sz="1600"/>
            </a:pPr>
            <a:r>
              <a:t>Sudden Fall Monitor</a:t>
            </a:r>
          </a:p>
          <a:p>
            <a:pPr marL="457200" indent="-330200">
              <a:buClr>
                <a:srgbClr val="000000"/>
              </a:buClr>
              <a:buSzPts val="1600"/>
              <a:buFont typeface="Arial"/>
              <a:buChar char="●"/>
              <a:defRPr sz="1600"/>
            </a:pPr>
            <a:r>
              <a:t>Oxygen Level (SpO2)</a:t>
            </a:r>
          </a:p>
          <a:p>
            <a:pPr marL="457200" indent="-330200">
              <a:buClr>
                <a:srgbClr val="000000"/>
              </a:buClr>
              <a:buSzPts val="1600"/>
              <a:buFont typeface="Arial"/>
              <a:buChar char="●"/>
              <a:defRPr sz="1600"/>
            </a:pPr>
            <a:r>
              <a:t>Different Heart Rate Situations</a:t>
            </a:r>
          </a:p>
          <a:p>
            <a:pPr marL="457200" indent="-330200">
              <a:buClr>
                <a:srgbClr val="000000"/>
              </a:buClr>
              <a:buSzPts val="1600"/>
              <a:buFont typeface="Arial"/>
              <a:buChar char="●"/>
              <a:defRPr sz="1600"/>
            </a:pPr>
            <a:r>
              <a:t>More Accurate of GPS Tracking</a:t>
            </a:r>
          </a:p>
          <a:p>
            <a:pPr marL="457200" indent="-330200">
              <a:buClr>
                <a:srgbClr val="000000"/>
              </a:buClr>
              <a:buSzPts val="1600"/>
              <a:buFont typeface="Arial"/>
              <a:buChar char="●"/>
              <a:defRPr sz="1600"/>
            </a:pPr>
            <a:r>
              <a:t>Blood Sugar Level (D-Base/Eversense)</a:t>
            </a:r>
          </a:p>
          <a:p>
            <a:pPr marL="457200" indent="-330200">
              <a:buClr>
                <a:srgbClr val="000000"/>
              </a:buClr>
              <a:buSzPts val="1600"/>
              <a:buFont typeface="Arial"/>
              <a:buChar char="●"/>
              <a:defRPr sz="1600"/>
            </a:pPr>
            <a:r>
              <a:t>GlucoTrack/SugarBEAT</a:t>
            </a:r>
          </a:p>
        </p:txBody>
      </p:sp>
      <p:sp>
        <p:nvSpPr>
          <p:cNvPr id="153" name="[4]"/>
          <p:cNvSpPr txBox="1"/>
          <p:nvPr/>
        </p:nvSpPr>
        <p:spPr>
          <a:xfrm>
            <a:off x="4545114" y="6477913"/>
            <a:ext cx="3199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[4]</a:t>
            </a:r>
          </a:p>
        </p:txBody>
      </p:sp>
      <p:sp>
        <p:nvSpPr>
          <p:cNvPr id="154" name="Objective of Model"/>
          <p:cNvSpPr txBox="1"/>
          <p:nvPr/>
        </p:nvSpPr>
        <p:spPr>
          <a:xfrm>
            <a:off x="2446259" y="547844"/>
            <a:ext cx="4251480" cy="6667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Objective of Model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6]"/>
          <p:cNvSpPr txBox="1"/>
          <p:nvPr/>
        </p:nvSpPr>
        <p:spPr>
          <a:xfrm>
            <a:off x="4545114" y="6477913"/>
            <a:ext cx="3199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[6]</a:t>
            </a:r>
          </a:p>
        </p:txBody>
      </p:sp>
      <p:sp>
        <p:nvSpPr>
          <p:cNvPr id="157" name="Patent and Research Paper has been submitted to the guide for the Approval.…"/>
          <p:cNvSpPr txBox="1"/>
          <p:nvPr/>
        </p:nvSpPr>
        <p:spPr>
          <a:xfrm>
            <a:off x="687828" y="2601248"/>
            <a:ext cx="6673968" cy="1056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20315" indent="-120315" defTabSz="457200">
              <a:lnSpc>
                <a:spcPct val="150000"/>
              </a:lnSpc>
              <a:buSzPct val="100000"/>
              <a:buChar char="•"/>
              <a:defRPr sz="1600">
                <a:latin typeface="Times Roman"/>
                <a:ea typeface="Times Roman"/>
                <a:cs typeface="Times Roman"/>
                <a:sym typeface="Times Roman"/>
              </a:defRPr>
            </a:pPr>
            <a:r>
              <a:t>Patent and Research Paper has been submitted to the guide for the Approval.</a:t>
            </a:r>
          </a:p>
          <a:p>
            <a:pPr marL="120315" indent="-120315" defTabSz="457200">
              <a:lnSpc>
                <a:spcPct val="150000"/>
              </a:lnSpc>
              <a:buSzPct val="100000"/>
              <a:buChar char="•"/>
              <a:defRPr sz="1600">
                <a:latin typeface="Times Roman"/>
                <a:ea typeface="Times Roman"/>
                <a:cs typeface="Times Roman"/>
                <a:sym typeface="Times Roman"/>
              </a:defRPr>
            </a:pPr>
            <a:r>
              <a:t>Research Paper 1 related work has been completed as discussed with the guide.</a:t>
            </a:r>
          </a:p>
          <a:p>
            <a:pPr marL="120315" indent="-120315" defTabSz="457200">
              <a:lnSpc>
                <a:spcPct val="150000"/>
              </a:lnSpc>
              <a:buSzPct val="100000"/>
              <a:buChar char="•"/>
              <a:defRPr sz="1600">
                <a:latin typeface="Times Roman"/>
                <a:ea typeface="Times Roman"/>
                <a:cs typeface="Times Roman"/>
                <a:sym typeface="Times Roman"/>
              </a:defRPr>
            </a:pPr>
            <a:r>
              <a:t>Patent related work is done.</a:t>
            </a:r>
          </a:p>
        </p:txBody>
      </p:sp>
      <p:sp>
        <p:nvSpPr>
          <p:cNvPr id="158" name="Improvement/Work done from the last evaluation"/>
          <p:cNvSpPr txBox="1"/>
          <p:nvPr/>
        </p:nvSpPr>
        <p:spPr>
          <a:xfrm>
            <a:off x="260965" y="442302"/>
            <a:ext cx="8622066" cy="12636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Improvement/Work done from the last evaluation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ubtitle 5"/>
          <p:cNvSpPr txBox="1"/>
          <p:nvPr>
            <p:ph type="subTitle" idx="1"/>
          </p:nvPr>
        </p:nvSpPr>
        <p:spPr>
          <a:xfrm>
            <a:off x="457199" y="1600200"/>
            <a:ext cx="8229242" cy="4525560"/>
          </a:xfrm>
          <a:prstGeom prst="rect">
            <a:avLst/>
          </a:prstGeom>
        </p:spPr>
        <p:txBody>
          <a:bodyPr/>
          <a:lstStyle/>
          <a:p>
            <a:pPr/>
            <a:r>
              <a:t>As discussed with the guide we will get the paper published details by 10th of May.</a:t>
            </a:r>
          </a:p>
        </p:txBody>
      </p:sp>
      <p:sp>
        <p:nvSpPr>
          <p:cNvPr id="161" name="[7]"/>
          <p:cNvSpPr txBox="1"/>
          <p:nvPr/>
        </p:nvSpPr>
        <p:spPr>
          <a:xfrm>
            <a:off x="4545114" y="6477913"/>
            <a:ext cx="3199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[7]</a:t>
            </a:r>
          </a:p>
        </p:txBody>
      </p:sp>
      <p:sp>
        <p:nvSpPr>
          <p:cNvPr id="162" name="Proof of paper accepted or communicated/ Hackathon/ Patent"/>
          <p:cNvSpPr txBox="1"/>
          <p:nvPr/>
        </p:nvSpPr>
        <p:spPr>
          <a:xfrm>
            <a:off x="752470" y="344552"/>
            <a:ext cx="7639056" cy="12636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Proof of paper accepted or communicated/ Hackathon/ Patent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Nowadays, women's safety is changing into a serious matter, such related application do survive, and these square measures fairly good to seize the sufferer mobile."/>
          <p:cNvSpPr txBox="1"/>
          <p:nvPr/>
        </p:nvSpPr>
        <p:spPr>
          <a:xfrm>
            <a:off x="501881" y="1864834"/>
            <a:ext cx="7770518" cy="8818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defTabSz="457200">
              <a:defRPr sz="1800">
                <a:latin typeface="Times New Roman"/>
                <a:ea typeface="Times New Roman"/>
                <a:cs typeface="Times New Roman"/>
                <a:sym typeface="Times New Roman"/>
              </a:defRPr>
            </a:lvl1pPr>
          </a:lstStyle>
          <a:p>
            <a:pPr/>
            <a:r>
              <a:t>Nowadays, women's safety is changing into a serious matter, such related application do survive, and these square measures fairly good to seize the sufferer mobile.</a:t>
            </a:r>
          </a:p>
        </p:txBody>
      </p:sp>
      <p:sp>
        <p:nvSpPr>
          <p:cNvPr id="165" name="Here we have a tendency to introduce a smart safety band that provides the Defense of women. This assists to spot the Women that supplicate things to assist from unhealthy things. The system agrees for knowing the exact location of the ladies who have th"/>
          <p:cNvSpPr txBox="1"/>
          <p:nvPr/>
        </p:nvSpPr>
        <p:spPr>
          <a:xfrm>
            <a:off x="464666" y="2969216"/>
            <a:ext cx="7844950" cy="11485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defTabSz="457200">
              <a:defRPr sz="1800">
                <a:latin typeface="Times New Roman"/>
                <a:ea typeface="Times New Roman"/>
                <a:cs typeface="Times New Roman"/>
                <a:sym typeface="Times New Roman"/>
              </a:defRPr>
            </a:lvl1pPr>
          </a:lstStyle>
          <a:p>
            <a:pPr/>
            <a:r>
              <a:t>Here we have a tendency to introduce a smart safety band that provides the Defense of women. This assists to spot the Women that supplicate things to assist from unhealthy things. The system agrees for knowing the exact location of the ladies who have this smart band.</a:t>
            </a:r>
          </a:p>
        </p:txBody>
      </p:sp>
      <p:sp>
        <p:nvSpPr>
          <p:cNvPr id="166" name="[8]"/>
          <p:cNvSpPr txBox="1"/>
          <p:nvPr/>
        </p:nvSpPr>
        <p:spPr>
          <a:xfrm>
            <a:off x="4545114" y="6477913"/>
            <a:ext cx="3199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[8]</a:t>
            </a:r>
          </a:p>
        </p:txBody>
      </p:sp>
      <p:sp>
        <p:nvSpPr>
          <p:cNvPr id="167" name="Introduction"/>
          <p:cNvSpPr txBox="1"/>
          <p:nvPr/>
        </p:nvSpPr>
        <p:spPr>
          <a:xfrm>
            <a:off x="3141409" y="483048"/>
            <a:ext cx="2861178" cy="6667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4000" u="sng">
                <a:solidFill>
                  <a:srgbClr val="0F2F93"/>
                </a:solidFill>
                <a:latin typeface="Times New Roman"/>
                <a:ea typeface="Times New Roman"/>
                <a:cs typeface="Times New Roman"/>
                <a:sym typeface="Times New Roman"/>
              </a:defRPr>
            </a:lvl1pPr>
          </a:lstStyle>
          <a:p>
            <a:pPr/>
            <a:r>
              <a:t>Introduction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itle 1"/>
          <p:cNvSpPr txBox="1"/>
          <p:nvPr>
            <p:ph type="title"/>
          </p:nvPr>
        </p:nvSpPr>
        <p:spPr>
          <a:xfrm>
            <a:off x="248945" y="2312959"/>
            <a:ext cx="2867875" cy="741304"/>
          </a:xfrm>
          <a:prstGeom prst="rect">
            <a:avLst/>
          </a:prstGeom>
        </p:spPr>
        <p:txBody>
          <a:bodyPr lIns="91421" tIns="91421" rIns="91421" bIns="91421" anchor="b"/>
          <a:lstStyle>
            <a:lvl1pPr>
              <a:defRPr sz="2600" u="sng">
                <a:latin typeface="Old Standard TT"/>
                <a:ea typeface="Old Standard TT"/>
                <a:cs typeface="Old Standard TT"/>
                <a:sym typeface="Old Standard TT"/>
              </a:defRPr>
            </a:lvl1pPr>
          </a:lstStyle>
          <a:p>
            <a:pPr/>
            <a:r>
              <a:t>Security Concern</a:t>
            </a:r>
          </a:p>
        </p:txBody>
      </p:sp>
      <p:sp>
        <p:nvSpPr>
          <p:cNvPr id="170" name="Women Safety…"/>
          <p:cNvSpPr txBox="1"/>
          <p:nvPr>
            <p:ph type="body" sz="quarter" idx="4294967295"/>
          </p:nvPr>
        </p:nvSpPr>
        <p:spPr>
          <a:xfrm>
            <a:off x="851801" y="3317406"/>
            <a:ext cx="3162376" cy="2592774"/>
          </a:xfrm>
          <a:prstGeom prst="rect">
            <a:avLst/>
          </a:prstGeom>
        </p:spPr>
        <p:txBody>
          <a:bodyPr lIns="91421" tIns="91421" rIns="91421" bIns="91421"/>
          <a:lstStyle/>
          <a:p>
            <a:pPr marL="140367" indent="-140367">
              <a:lnSpc>
                <a:spcPct val="115000"/>
              </a:lnSpc>
              <a:buSzPct val="100000"/>
              <a:buChar char="•"/>
              <a:defRPr sz="1400">
                <a:latin typeface="Old Standard TT"/>
                <a:ea typeface="Old Standard TT"/>
                <a:cs typeface="Old Standard TT"/>
                <a:sym typeface="Old Standard TT"/>
              </a:defRPr>
            </a:pPr>
            <a:r>
              <a:t>Women Safety</a:t>
            </a:r>
          </a:p>
          <a:p>
            <a:pPr marL="140367" indent="-140367">
              <a:lnSpc>
                <a:spcPct val="115000"/>
              </a:lnSpc>
              <a:spcBef>
                <a:spcPts val="1600"/>
              </a:spcBef>
              <a:buSzPct val="100000"/>
              <a:buChar char="•"/>
              <a:defRPr sz="1400">
                <a:latin typeface="Old Standard TT"/>
                <a:ea typeface="Old Standard TT"/>
                <a:cs typeface="Old Standard TT"/>
                <a:sym typeface="Old Standard TT"/>
              </a:defRPr>
            </a:pPr>
            <a:r>
              <a:t>Emergency Help Needed</a:t>
            </a:r>
          </a:p>
          <a:p>
            <a:pPr marL="140367" indent="-140367">
              <a:lnSpc>
                <a:spcPct val="115000"/>
              </a:lnSpc>
              <a:spcBef>
                <a:spcPts val="1600"/>
              </a:spcBef>
              <a:buSzPct val="100000"/>
              <a:buChar char="•"/>
              <a:defRPr sz="1400">
                <a:latin typeface="Old Standard TT"/>
                <a:ea typeface="Old Standard TT"/>
                <a:cs typeface="Old Standard TT"/>
                <a:sym typeface="Old Standard TT"/>
              </a:defRPr>
            </a:pPr>
            <a:r>
              <a:t>Notify Family Members</a:t>
            </a:r>
          </a:p>
          <a:p>
            <a:pPr marL="140367" indent="-140367">
              <a:lnSpc>
                <a:spcPct val="115000"/>
              </a:lnSpc>
              <a:spcBef>
                <a:spcPts val="1600"/>
              </a:spcBef>
              <a:buSzPct val="100000"/>
              <a:buChar char="•"/>
              <a:defRPr sz="1400">
                <a:latin typeface="Old Standard TT"/>
                <a:ea typeface="Old Standard TT"/>
                <a:cs typeface="Old Standard TT"/>
                <a:sym typeface="Old Standard TT"/>
              </a:defRPr>
            </a:pPr>
            <a:r>
              <a:t>Information Sharing</a:t>
            </a:r>
          </a:p>
        </p:txBody>
      </p:sp>
      <p:sp>
        <p:nvSpPr>
          <p:cNvPr id="171" name="The Motivation"/>
          <p:cNvSpPr txBox="1"/>
          <p:nvPr/>
        </p:nvSpPr>
        <p:spPr>
          <a:xfrm>
            <a:off x="466000" y="1006640"/>
            <a:ext cx="2433757" cy="485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600" u="sng">
                <a:latin typeface="Old Standard TT"/>
                <a:ea typeface="Old Standard TT"/>
                <a:cs typeface="Old Standard TT"/>
                <a:sym typeface="Old Standard TT"/>
              </a:defRPr>
            </a:lvl1pPr>
          </a:lstStyle>
          <a:p>
            <a:pPr/>
            <a:r>
              <a:t>The Motivation</a:t>
            </a:r>
          </a:p>
        </p:txBody>
      </p:sp>
      <p:sp>
        <p:nvSpPr>
          <p:cNvPr id="172" name="Google Shape;83;p16"/>
          <p:cNvSpPr txBox="1"/>
          <p:nvPr/>
        </p:nvSpPr>
        <p:spPr>
          <a:xfrm>
            <a:off x="441882" y="1678581"/>
            <a:ext cx="7011900" cy="560936"/>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a:r>
              <a:t>India ranks 148 out of 170 countries in the 'Women, Peace And Security Index 2021'.</a:t>
            </a:r>
          </a:p>
          <a:p>
            <a:pPr algn="r">
              <a:defRPr sz="700">
                <a:solidFill>
                  <a:srgbClr val="FFFFFF"/>
                </a:solidFill>
              </a:defRPr>
            </a:pPr>
          </a:p>
          <a:p>
            <a:pPr algn="r">
              <a:defRPr sz="700">
                <a:solidFill>
                  <a:srgbClr val="FFFFFF"/>
                </a:solidFill>
              </a:defRPr>
            </a:pPr>
            <a:r>
              <a:t>Source - Wikipedia</a:t>
            </a:r>
          </a:p>
        </p:txBody>
      </p:sp>
      <p:pic>
        <p:nvPicPr>
          <p:cNvPr id="173" name="Google Shape;90;p17" descr="Google Shape;90;p17"/>
          <p:cNvPicPr>
            <a:picLocks noChangeAspect="1"/>
          </p:cNvPicPr>
          <p:nvPr/>
        </p:nvPicPr>
        <p:blipFill>
          <a:blip r:embed="rId2">
            <a:extLst/>
          </a:blip>
          <a:stretch>
            <a:fillRect/>
          </a:stretch>
        </p:blipFill>
        <p:spPr>
          <a:xfrm>
            <a:off x="4430069" y="2701799"/>
            <a:ext cx="3429615" cy="3346890"/>
          </a:xfrm>
          <a:prstGeom prst="rect">
            <a:avLst/>
          </a:prstGeom>
          <a:ln w="12700">
            <a:miter lim="400000"/>
          </a:ln>
        </p:spPr>
      </p:pic>
      <p:sp>
        <p:nvSpPr>
          <p:cNvPr id="174" name="[9]"/>
          <p:cNvSpPr txBox="1"/>
          <p:nvPr/>
        </p:nvSpPr>
        <p:spPr>
          <a:xfrm>
            <a:off x="4545114" y="6477913"/>
            <a:ext cx="31993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latin typeface="Times New Roman"/>
                <a:ea typeface="Times New Roman"/>
                <a:cs typeface="Times New Roman"/>
                <a:sym typeface="Times New Roman"/>
              </a:defRPr>
            </a:lvl1pPr>
          </a:lstStyle>
          <a:p>
            <a:pPr/>
            <a:r>
              <a:t> [9]</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